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8" r:id="rId5"/>
    <p:sldId id="259" r:id="rId6"/>
    <p:sldId id="311" r:id="rId7"/>
    <p:sldId id="260" r:id="rId8"/>
    <p:sldId id="279" r:id="rId9"/>
    <p:sldId id="286" r:id="rId10"/>
    <p:sldId id="280" r:id="rId11"/>
    <p:sldId id="281" r:id="rId12"/>
    <p:sldId id="285" r:id="rId13"/>
    <p:sldId id="294" r:id="rId14"/>
    <p:sldId id="312" r:id="rId15"/>
    <p:sldId id="268" r:id="rId16"/>
    <p:sldId id="304" r:id="rId17"/>
    <p:sldId id="315" r:id="rId18"/>
    <p:sldId id="313" r:id="rId19"/>
    <p:sldId id="305" r:id="rId20"/>
    <p:sldId id="306" r:id="rId21"/>
    <p:sldId id="31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11B"/>
    <a:srgbClr val="DA9933"/>
    <a:srgbClr val="D89716"/>
    <a:srgbClr val="DA9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1F0105-57C3-44C9-BEC5-C8CB88989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1E4BA9-F3D4-42C7-B69A-78AEC31E70D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20FA68-0C2A-4E0A-A325-8DFC7D5871C5}" type="datetimeFigureOut">
              <a:rPr lang="en-US"/>
              <a:pPr>
                <a:defRPr/>
              </a:pPr>
              <a:t>4/29/2019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98688BD-9D95-4481-9F77-9E70A47DB6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1A9C637-DA1B-49D6-9E32-810C188B2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1734D-B7AA-4439-A265-6FDA314BC2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16D7F-13E4-4A26-B50F-6C76DB4F1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606CD31-DA56-48DD-8695-16F45F20CC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507E34A-237A-4C78-BB7A-8E0052A96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14DE84A9-3143-47F2-BAFA-9B367C2E0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841DD2-65B1-489D-92B3-9B6F383770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65A9C6-8EFF-40DC-B7D6-DA37AC84D4D9}" type="slidenum">
              <a:rPr lang="en-ZA" altLang="en-US" smtClean="0">
                <a:latin typeface="Calibri" panose="020F0502020204030204" pitchFamily="34" charset="0"/>
              </a:rPr>
              <a:pPr/>
              <a:t>2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11E2826C-AD37-45BB-BF3F-D7ED531F9B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A27C4530-A319-4A54-84C1-DACDB827C8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ACCCF763-2BA7-4774-A876-709A0CB7BD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4B85CF-729A-4D15-A8FF-8A9928E957BA}" type="slidenum">
              <a:rPr lang="en-ZA" altLang="en-US" smtClean="0">
                <a:latin typeface="Calibri" panose="020F0502020204030204" pitchFamily="34" charset="0"/>
              </a:rPr>
              <a:pPr/>
              <a:t>17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4863699-FC8A-4644-B0A9-20C73B41EE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A8D5BFB-1DC0-4B47-B0D3-85F2AE3EA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B5B8B0DB-029C-4D05-8CE7-CFDCC461BD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6749B25-632E-4BDB-9A6C-FA749AF56ECC}" type="slidenum">
              <a:rPr lang="en-ZA" altLang="en-US" smtClean="0">
                <a:latin typeface="Calibri" panose="020F0502020204030204" pitchFamily="34" charset="0"/>
              </a:rPr>
              <a:pPr/>
              <a:t>3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3C504A4A-853B-4495-8BED-A7EEAF45A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834C1A95-EDC0-4E1D-82BD-54A1A488B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02CCC6F-A727-43A5-8BBA-B5A686024E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886CB0-DE50-4C6B-91C4-D5FCBB93E933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F1E1AC6-0E32-4BBF-B640-D541E23F9E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0A3AD11-00A3-46ED-A0B0-BD55BEF4A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3C5466F-FD67-47B2-B2A0-8BBE041CE8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460197-16F0-4BE5-B0FA-B90B96A386D6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1E28CA4-9BBE-4B44-87F3-748584364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C26B54E-AFB9-408E-A5E5-8BA2411BA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7C67619-56FD-468B-9F2C-05F2F78CB3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7775B9-B177-4CC3-9573-8D937C1D85D3}" type="slidenum">
              <a:rPr lang="en-ZA" altLang="en-US" smtClean="0">
                <a:latin typeface="Calibri" panose="020F0502020204030204" pitchFamily="34" charset="0"/>
              </a:rPr>
              <a:pPr/>
              <a:t>10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BF04C5F-CDA8-4135-98D8-EC7FC73E85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3A31DB2F-4C5E-438C-99D9-88E665AA98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A96E07D7-4749-402F-829E-60C4DD36D0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41A5C2-7230-4714-9180-BAFF70960B19}" type="slidenum">
              <a:rPr lang="en-ZA" altLang="en-US" smtClean="0">
                <a:latin typeface="Calibri" panose="020F0502020204030204" pitchFamily="34" charset="0"/>
              </a:rPr>
              <a:pPr/>
              <a:t>11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22B36E99-B78D-478E-9650-69504FD482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4589404-C723-4697-9874-3775E66E2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9638CB05-E137-47CE-8524-4398365DA9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03AF0C9-92DC-4FBB-96AD-A1F11844BEEB}" type="slidenum">
              <a:rPr lang="en-ZA" altLang="en-US" smtClean="0">
                <a:latin typeface="Calibri" panose="020F0502020204030204" pitchFamily="34" charset="0"/>
              </a:rPr>
              <a:pPr/>
              <a:t>12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6E88104-860C-4D9A-9926-F3E6AEAA34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E71E81C-B6F9-49D9-A0F9-5751A654B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BBD6FF1-FFBF-4FA2-89B5-BF236608B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5E78F8-89E0-47F6-9077-E68CC286E01F}" type="slidenum">
              <a:rPr lang="en-ZA" altLang="en-US" smtClean="0">
                <a:latin typeface="Calibri" panose="020F0502020204030204" pitchFamily="34" charset="0"/>
              </a:rPr>
              <a:pPr/>
              <a:t>13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82534F64-8E7C-4BCE-8115-1C01745A8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5F9AE1D7-C7AF-41A4-81FF-CB3BD4654B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70231A0E-F036-44D6-8A8A-3ACE663B6F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83CFFC-57F7-47BB-9D5D-02A6612F059C}" type="slidenum">
              <a:rPr lang="en-ZA" altLang="en-US" smtClean="0">
                <a:latin typeface="Calibri" panose="020F0502020204030204" pitchFamily="34" charset="0"/>
              </a:rPr>
              <a:pPr/>
              <a:t>16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drafts v7 feb25.jpg">
            <a:extLst>
              <a:ext uri="{FF2B5EF4-FFF2-40B4-BE49-F238E27FC236}">
                <a16:creationId xmlns:a16="http://schemas.microsoft.com/office/drawing/2014/main" id="{AED6A69A-53D6-46B4-8289-E7DE9B1B5E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3235" r="67188" b="67068"/>
          <a:stretch>
            <a:fillRect/>
          </a:stretch>
        </p:blipFill>
        <p:spPr bwMode="auto">
          <a:xfrm>
            <a:off x="6786563" y="5786438"/>
            <a:ext cx="2357437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4">
            <a:extLst>
              <a:ext uri="{FF2B5EF4-FFF2-40B4-BE49-F238E27FC236}">
                <a16:creationId xmlns:a16="http://schemas.microsoft.com/office/drawing/2014/main" id="{92F2B6BA-AAEA-4677-B19D-9923C0CC1FE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14313" y="0"/>
            <a:ext cx="4000501" cy="4286250"/>
            <a:chOff x="642910" y="642918"/>
            <a:chExt cx="3633814" cy="373382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23B09C6-8AC4-4C95-BCC8-DAB61F7A5648}"/>
                </a:ext>
              </a:extLst>
            </p:cNvPr>
            <p:cNvSpPr/>
            <p:nvPr userDrawn="1"/>
          </p:nvSpPr>
          <p:spPr>
            <a:xfrm>
              <a:off x="642910" y="642918"/>
              <a:ext cx="2143140" cy="2143140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BE8C991-8D14-4A1F-B617-5A9A08CCFF69}"/>
                </a:ext>
              </a:extLst>
            </p:cNvPr>
            <p:cNvSpPr/>
            <p:nvPr userDrawn="1"/>
          </p:nvSpPr>
          <p:spPr>
            <a:xfrm>
              <a:off x="2428860" y="3500438"/>
              <a:ext cx="838208" cy="876304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8BBF0D0-1B94-4493-881A-01F10CD661FE}"/>
                </a:ext>
              </a:extLst>
            </p:cNvPr>
            <p:cNvSpPr/>
            <p:nvPr userDrawn="1"/>
          </p:nvSpPr>
          <p:spPr>
            <a:xfrm>
              <a:off x="2928926" y="2214554"/>
              <a:ext cx="838208" cy="876304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DC93285-437B-40E4-B641-67C6E37506EE}"/>
                </a:ext>
              </a:extLst>
            </p:cNvPr>
            <p:cNvSpPr/>
            <p:nvPr userDrawn="1"/>
          </p:nvSpPr>
          <p:spPr>
            <a:xfrm>
              <a:off x="2428860" y="2786058"/>
              <a:ext cx="571504" cy="528638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FF19B3-2DD3-4CCB-A900-66BC9B32A1B7}"/>
                </a:ext>
              </a:extLst>
            </p:cNvPr>
            <p:cNvSpPr/>
            <p:nvPr userDrawn="1"/>
          </p:nvSpPr>
          <p:spPr>
            <a:xfrm>
              <a:off x="3929058" y="1928802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A89F940-9B8C-4398-961A-ED72E637DBCC}"/>
                </a:ext>
              </a:extLst>
            </p:cNvPr>
            <p:cNvSpPr/>
            <p:nvPr userDrawn="1"/>
          </p:nvSpPr>
          <p:spPr>
            <a:xfrm>
              <a:off x="3143240" y="321468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099ABB7-F71C-4FA2-BF61-F023C9465D0B}"/>
                </a:ext>
              </a:extLst>
            </p:cNvPr>
            <p:cNvSpPr/>
            <p:nvPr userDrawn="1"/>
          </p:nvSpPr>
          <p:spPr>
            <a:xfrm>
              <a:off x="2786050" y="107154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5B6C0E9-94A1-4A4B-A1F2-EB190C49F1F6}"/>
                </a:ext>
              </a:extLst>
            </p:cNvPr>
            <p:cNvSpPr/>
            <p:nvPr userDrawn="1"/>
          </p:nvSpPr>
          <p:spPr>
            <a:xfrm>
              <a:off x="2071670" y="321468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98C931-CD07-4FA6-A713-5C884DB11E21}"/>
                </a:ext>
              </a:extLst>
            </p:cNvPr>
            <p:cNvSpPr/>
            <p:nvPr userDrawn="1"/>
          </p:nvSpPr>
          <p:spPr>
            <a:xfrm>
              <a:off x="2928926" y="1643050"/>
              <a:ext cx="571504" cy="528638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52" cy="1752600"/>
          </a:xfrm>
        </p:spPr>
        <p:txBody>
          <a:bodyPr/>
          <a:lstStyle>
            <a:lvl1pPr marL="0" indent="0" algn="r">
              <a:buNone/>
              <a:defRPr>
                <a:solidFill>
                  <a:srgbClr val="34411B"/>
                </a:solidFill>
                <a:latin typeface="Arial Rounded MT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5EF27012-55CB-4FEF-AE31-523111875A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E98F-19CF-4E54-ADD3-DB30B99E942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194512B-9D7E-47B2-A5C1-3DA244031A1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pPr>
              <a:defRPr/>
            </a:pPr>
            <a:fld id="{D067EA33-7219-4C39-AFC0-1B97444659F3}" type="datetime4">
              <a:rPr lang="en-US"/>
              <a:pPr>
                <a:defRPr/>
              </a:pPr>
              <a:t>April 29, 2019</a:t>
            </a:fld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2E8C212-52F5-4E77-82CE-9B2A43FD03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pPr>
              <a:defRPr/>
            </a:pPr>
            <a:r>
              <a:rPr lang="en-GB"/>
              <a:t>Advisory Group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7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44B5C-6365-4496-B2B6-CAB1121C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C5B3-A864-49E1-A146-FB48D1897FF7}" type="datetime4">
              <a:rPr lang="en-US"/>
              <a:pPr>
                <a:defRPr/>
              </a:pPr>
              <a:t>April 29,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5F8A5-384E-4895-9977-216EAA0E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164B9-B913-43FA-A64F-A92E27F22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2E35-FBE4-48EE-9146-4A122C86F5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344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D7879-B220-4F6E-A679-562F49444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8E685-52DF-4B0E-9FF8-25BB3A1B982C}" type="datetime4">
              <a:rPr lang="en-US"/>
              <a:pPr>
                <a:defRPr/>
              </a:pPr>
              <a:t>April 29,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525AE-525B-48A2-A0E3-E7DA8D14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AE92-F0F4-45F2-A548-AD5392717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2DB4-5287-4843-B93B-59E7D4E0F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251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_drafts v7 feb25.jpg">
            <a:extLst>
              <a:ext uri="{FF2B5EF4-FFF2-40B4-BE49-F238E27FC236}">
                <a16:creationId xmlns:a16="http://schemas.microsoft.com/office/drawing/2014/main" id="{747A8B43-32A2-4629-A2F2-4409587BD1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1" t="13235" r="67188" b="67068"/>
          <a:stretch>
            <a:fillRect/>
          </a:stretch>
        </p:blipFill>
        <p:spPr bwMode="auto">
          <a:xfrm>
            <a:off x="6786563" y="5715000"/>
            <a:ext cx="2357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>
            <a:extLst>
              <a:ext uri="{FF2B5EF4-FFF2-40B4-BE49-F238E27FC236}">
                <a16:creationId xmlns:a16="http://schemas.microsoft.com/office/drawing/2014/main" id="{019E8DE3-69A1-40A3-BD19-9A947E887D3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14313" y="2786063"/>
            <a:ext cx="4000501" cy="4286250"/>
            <a:chOff x="642910" y="642918"/>
            <a:chExt cx="3633814" cy="373382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2D4569-5746-4631-8D6D-58B788420F6A}"/>
                </a:ext>
              </a:extLst>
            </p:cNvPr>
            <p:cNvSpPr/>
            <p:nvPr userDrawn="1"/>
          </p:nvSpPr>
          <p:spPr>
            <a:xfrm>
              <a:off x="642910" y="642918"/>
              <a:ext cx="2143140" cy="2143140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FF45772-CCA5-4975-9534-AD4F1DD4EE3B}"/>
                </a:ext>
              </a:extLst>
            </p:cNvPr>
            <p:cNvSpPr/>
            <p:nvPr userDrawn="1"/>
          </p:nvSpPr>
          <p:spPr>
            <a:xfrm>
              <a:off x="2428860" y="3500438"/>
              <a:ext cx="838208" cy="876304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B0F9B7-1206-42D4-8B67-74ADC0C72BF8}"/>
                </a:ext>
              </a:extLst>
            </p:cNvPr>
            <p:cNvSpPr/>
            <p:nvPr userDrawn="1"/>
          </p:nvSpPr>
          <p:spPr>
            <a:xfrm>
              <a:off x="2928926" y="2214554"/>
              <a:ext cx="838208" cy="876304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E4AA571-EC93-413A-A457-3F0BB645E696}"/>
                </a:ext>
              </a:extLst>
            </p:cNvPr>
            <p:cNvSpPr/>
            <p:nvPr userDrawn="1"/>
          </p:nvSpPr>
          <p:spPr>
            <a:xfrm>
              <a:off x="2428860" y="2786058"/>
              <a:ext cx="571504" cy="528638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4A398B1-18F6-4E3F-A129-B63A16519F9D}"/>
                </a:ext>
              </a:extLst>
            </p:cNvPr>
            <p:cNvSpPr/>
            <p:nvPr userDrawn="1"/>
          </p:nvSpPr>
          <p:spPr>
            <a:xfrm>
              <a:off x="3929058" y="1928802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F9C177-1756-4F7D-B670-DF31AF9F3EA5}"/>
                </a:ext>
              </a:extLst>
            </p:cNvPr>
            <p:cNvSpPr/>
            <p:nvPr userDrawn="1"/>
          </p:nvSpPr>
          <p:spPr>
            <a:xfrm>
              <a:off x="3143240" y="321468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F02681A-590C-4C39-8EC6-1D913A3FAF16}"/>
                </a:ext>
              </a:extLst>
            </p:cNvPr>
            <p:cNvSpPr/>
            <p:nvPr userDrawn="1"/>
          </p:nvSpPr>
          <p:spPr>
            <a:xfrm>
              <a:off x="2786050" y="107154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F5FEB2E-2DB9-4EDA-8F57-15084E395907}"/>
                </a:ext>
              </a:extLst>
            </p:cNvPr>
            <p:cNvSpPr/>
            <p:nvPr userDrawn="1"/>
          </p:nvSpPr>
          <p:spPr>
            <a:xfrm>
              <a:off x="2071670" y="3214686"/>
              <a:ext cx="347666" cy="385762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352038-D0F1-4FEC-9709-03C16FA9D5B1}"/>
                </a:ext>
              </a:extLst>
            </p:cNvPr>
            <p:cNvSpPr/>
            <p:nvPr userDrawn="1"/>
          </p:nvSpPr>
          <p:spPr>
            <a:xfrm>
              <a:off x="2928926" y="1643050"/>
              <a:ext cx="571504" cy="528638"/>
            </a:xfrm>
            <a:prstGeom prst="ellipse">
              <a:avLst/>
            </a:prstGeom>
            <a:noFill/>
            <a:ln w="0" cmpd="dbl">
              <a:gradFill flip="none" rotWithShape="1">
                <a:gsLst>
                  <a:gs pos="0">
                    <a:srgbClr val="92D05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>
                <a:solidFill>
                  <a:srgbClr val="34411B"/>
                </a:solidFill>
                <a:latin typeface="Arial Rounded MT Bold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>
                <a:solidFill>
                  <a:srgbClr val="34411B"/>
                </a:solidFill>
                <a:latin typeface="Arial Rounded MT Bold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>
                <a:solidFill>
                  <a:srgbClr val="34411B"/>
                </a:solidFill>
                <a:latin typeface="Arial Rounded MT Bold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>
                <a:solidFill>
                  <a:srgbClr val="34411B"/>
                </a:solidFill>
                <a:latin typeface="Arial Rounded MT Bold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>
                <a:solidFill>
                  <a:srgbClr val="34411B"/>
                </a:solidFill>
                <a:latin typeface="Arial Rounded MT Bold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5865F5C-66E7-470F-8C4F-8D63BD2AFC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2552E-772C-48C4-B366-9CBC6D941F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2721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68F34-B85F-4B7C-A876-8C9B56D7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7C1E-C610-4F10-A60F-13FDE79DF874}" type="datetime4">
              <a:rPr lang="en-US"/>
              <a:pPr>
                <a:defRPr/>
              </a:pPr>
              <a:t>April 29,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92EF9-EEA1-4BB9-BCAE-1477343F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A86F-7283-404D-A6B6-FF4D39F1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7C310-2E1D-4B34-A0AE-2CD2163886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624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F83D67-A8BB-4CF3-8C39-657971B88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1E15-8E2E-44D2-B6E6-4FF25C7640F9}" type="datetime4">
              <a:rPr lang="en-US"/>
              <a:pPr>
                <a:defRPr/>
              </a:pPr>
              <a:t>April 29, 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BC9A0A-8EDE-4B8C-9716-4A1F7A79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6D0F0C-F120-46BB-A03D-4A2632F0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1B8B-8B3D-4E4F-B3DE-79E4FCACC1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75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172F8D6-0075-4E0A-B1C8-46534367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6F7E-AD43-4EFA-9EDC-E255FB86A91A}" type="datetime4">
              <a:rPr lang="en-US"/>
              <a:pPr>
                <a:defRPr/>
              </a:pPr>
              <a:t>April 29, 2019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26D02E-09B6-4BF8-A331-EC88C4DC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BC7153-F871-4B44-8EA7-8AD5AF8CF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4415-A7D1-4392-B121-97D8CE30FE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938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F9B45E-EDA8-4040-AA46-AD79602F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52AC-ABA0-4090-B78A-2C4A19A8C830}" type="datetime4">
              <a:rPr lang="en-US"/>
              <a:pPr>
                <a:defRPr/>
              </a:pPr>
              <a:t>April 29, 2019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CFB1F8-3855-4CE4-B728-D90D095D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840C9E8-3F95-4F7F-AB15-F439556A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BED18-345E-48AF-8B55-DD2377046E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433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0FAC760-30A4-4062-82B0-585148525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1366-D850-4E48-96B9-02BF0E6A8E0D}" type="datetime4">
              <a:rPr lang="en-US"/>
              <a:pPr>
                <a:defRPr/>
              </a:pPr>
              <a:t>April 29, 2019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272D26F-9DB9-45CF-9423-7E80DD01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C57F7B-7E2F-4429-B46B-7CEE5EC0E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93DA-B2EF-404A-9E01-BCE388D533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95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363D02-08C0-4F7E-9EEB-0C82188C1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9324-7D6C-48E6-B430-E6947F3009C8}" type="datetime4">
              <a:rPr lang="en-US"/>
              <a:pPr>
                <a:defRPr/>
              </a:pPr>
              <a:t>April 29, 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D1713A-1C39-43D6-82BC-28F88BF7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3DCB49C-A82F-4CDC-B70E-BD0B4960C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DA1CB-6B85-4374-B533-B1BC901F27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01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2256E4-F176-4DC4-8F88-E18235F10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9E451-4A5B-4CF3-8E7E-53D13A1FFA15}" type="datetime4">
              <a:rPr lang="en-US"/>
              <a:pPr>
                <a:defRPr/>
              </a:pPr>
              <a:t>April 29, 2019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01DA1D-8825-458E-A4ED-AEB029EE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0DDD37-C56D-4746-BD3F-5ECBB2F4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C691-7B44-4D39-9A64-F77A059D04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812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22000">
              <a:srgbClr val="FFFFFF"/>
            </a:gs>
            <a:gs pos="95000">
              <a:srgbClr val="9BBB59"/>
            </a:gs>
            <a:gs pos="100000">
              <a:srgbClr val="9BBB59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2F28452-75E0-4A61-A7D7-5F3646FDB3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8ED597C-B705-47A4-8B3D-F4F4D6B888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B3450-1130-4046-9E62-AE1CED07F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4411B"/>
                </a:solidFill>
                <a:latin typeface="Arial Rounded MT Bold" pitchFamily="34" charset="0"/>
                <a:cs typeface="+mn-cs"/>
              </a:defRPr>
            </a:lvl1pPr>
          </a:lstStyle>
          <a:p>
            <a:pPr>
              <a:defRPr/>
            </a:pPr>
            <a:fld id="{BE3046C1-2E85-4BFF-8037-5C1B6E2943C4}" type="datetime4">
              <a:rPr lang="en-US"/>
              <a:pPr>
                <a:defRPr/>
              </a:pPr>
              <a:t>April 29, 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99504-A34A-4FD1-BB69-63A711D52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34411B"/>
                </a:solidFill>
                <a:latin typeface="Arial Rounded MT Bold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Advisory Group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4795C-3272-474A-8532-134AD2C91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4CF407-3BDA-4827-B40A-C205AB050B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hyperlink" Target="http://kictcft.nba.co.z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B78F-48FA-4DCE-8366-DBF0450EAB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 introduction to OER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C04CFAF9-2DDC-4142-B2D6-1B3B1DF70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58025" cy="1752600"/>
          </a:xfrm>
        </p:spPr>
        <p:txBody>
          <a:bodyPr/>
          <a:lstStyle/>
          <a:p>
            <a:pPr eaLnBrk="1" hangingPunct="1"/>
            <a:r>
              <a:rPr lang="en-US" altLang="en-US"/>
              <a:t>Neil Butcher, OER Africa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660F5FB-5FCF-49CE-8B0C-D9ECD9D05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                </a:t>
            </a:r>
            <a:br>
              <a:rPr lang="en-US" altLang="en-US"/>
            </a:br>
            <a:r>
              <a:rPr lang="en-US" altLang="en-US"/>
              <a:t>This work is licensed under a </a:t>
            </a:r>
            <a:r>
              <a:rPr lang="en-US" altLang="en-US">
                <a:hlinkClick r:id="rId2"/>
              </a:rPr>
              <a:t>Creative Commons Attribution 4.0 International License</a:t>
            </a:r>
            <a:r>
              <a:rPr lang="en-US" altLang="en-US"/>
              <a:t>. </a:t>
            </a:r>
          </a:p>
        </p:txBody>
      </p:sp>
      <p:pic>
        <p:nvPicPr>
          <p:cNvPr id="5125" name="Picture 5" descr="Creative Commons License">
            <a:hlinkClick r:id="rId2"/>
            <a:extLst>
              <a:ext uri="{FF2B5EF4-FFF2-40B4-BE49-F238E27FC236}">
                <a16:creationId xmlns:a16="http://schemas.microsoft.com/office/drawing/2014/main" id="{AD03A89F-A4C5-4152-B7C4-32230885F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33375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E87F-F2D5-48C0-8EB1-0F08107F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dirty="0"/>
              <a:t>The Opportunities…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67EE6-A29E-457F-B238-E9D7F004D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dirty="0">
                <a:solidFill>
                  <a:srgbClr val="FF0000"/>
                </a:solidFill>
              </a:rPr>
              <a:t>Telecommunications </a:t>
            </a:r>
            <a:r>
              <a:rPr lang="en-ZA" dirty="0"/>
              <a:t>capacity is growing rapidly</a:t>
            </a:r>
          </a:p>
          <a:p>
            <a:pPr eaLnBrk="1" hangingPunct="1">
              <a:defRPr/>
            </a:pPr>
            <a:r>
              <a:rPr lang="en-ZA" dirty="0"/>
              <a:t>Growth in </a:t>
            </a:r>
            <a:r>
              <a:rPr lang="en-ZA" dirty="0">
                <a:solidFill>
                  <a:srgbClr val="FF0000"/>
                </a:solidFill>
              </a:rPr>
              <a:t>range of devices </a:t>
            </a:r>
            <a:r>
              <a:rPr lang="en-ZA" dirty="0"/>
              <a:t>at </a:t>
            </a:r>
            <a:r>
              <a:rPr lang="en-ZA" dirty="0">
                <a:solidFill>
                  <a:srgbClr val="FF0000"/>
                </a:solidFill>
              </a:rPr>
              <a:t>reducing cost</a:t>
            </a:r>
          </a:p>
          <a:p>
            <a:pPr eaLnBrk="1" hangingPunct="1">
              <a:defRPr/>
            </a:pPr>
            <a:r>
              <a:rPr lang="en-ZA" dirty="0"/>
              <a:t>And there is an explosion of </a:t>
            </a:r>
            <a:r>
              <a:rPr lang="en-ZA" dirty="0">
                <a:solidFill>
                  <a:srgbClr val="FF0000"/>
                </a:solidFill>
              </a:rPr>
              <a:t>freely available, high quality content </a:t>
            </a:r>
            <a:r>
              <a:rPr lang="en-ZA" dirty="0"/>
              <a:t>online that educators and students can link to…</a:t>
            </a:r>
            <a:endParaRPr lang="en-ZA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DC2B645-F99B-4F9A-80C4-BF680D6B7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ZA" altLang="en-US" sz="1800">
              <a:latin typeface="Arial" panose="020B0604020202020204" pitchFamily="34" charset="0"/>
            </a:endParaRP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B3E25D46-D1D8-475B-973B-1627B7D94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166813"/>
            <a:ext cx="8489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B16BF248-744E-4DB7-9D17-F89EB023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1196975"/>
            <a:ext cx="87820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>
            <a:extLst>
              <a:ext uri="{FF2B5EF4-FFF2-40B4-BE49-F238E27FC236}">
                <a16:creationId xmlns:a16="http://schemas.microsoft.com/office/drawing/2014/main" id="{FDB0CF44-2E77-4FBD-B2A8-8CECA350A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4899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E958B5CA-1FC6-4197-B9F0-CBD56B57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>
            <a:extLst>
              <a:ext uri="{FF2B5EF4-FFF2-40B4-BE49-F238E27FC236}">
                <a16:creationId xmlns:a16="http://schemas.microsoft.com/office/drawing/2014/main" id="{DD2014AA-DC2F-4608-990C-19691EE75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3213"/>
            <a:ext cx="5867400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D6C9DD46-DE9E-43E0-BB2B-01353412A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949325"/>
            <a:ext cx="78708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id="{339C71C8-147D-47AD-8043-EB0B0F182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" y="6400800"/>
            <a:ext cx="8383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Arial" panose="020B0604020202020204" pitchFamily="34" charset="0"/>
              </a:rPr>
              <a:t>https://www.oerafrica.org/content/finding-open-content-new-oer-africa-resource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E37B01-E717-4CF8-A02E-3E86B3F3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/>
              <a:t>Putting it Into Practice – ICT CFT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4AD0A4D5-E337-49B4-B523-0E99B8DE0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00" y="1557338"/>
            <a:ext cx="8370888" cy="4751387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</p:pic>
    </p:spTree>
    <p:custDataLst>
      <p:tags r:id="rId1"/>
    </p:custData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9CCCBC-0454-4959-9895-A7D2BEC4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/>
              <a:t>Putting it Into Practice – KNUST, Ghana</a:t>
            </a:r>
          </a:p>
        </p:txBody>
      </p:sp>
      <p:pic>
        <p:nvPicPr>
          <p:cNvPr id="30723" name="Picture 1" descr="photo">
            <a:extLst>
              <a:ext uri="{FF2B5EF4-FFF2-40B4-BE49-F238E27FC236}">
                <a16:creationId xmlns:a16="http://schemas.microsoft.com/office/drawing/2014/main" id="{CB09A47A-74EC-455A-973D-E4760AFA97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800" y="1719263"/>
            <a:ext cx="6527800" cy="4406900"/>
          </a:xfrm>
        </p:spPr>
      </p:pic>
    </p:spTree>
    <p:custDataLst>
      <p:tags r:id="rId1"/>
    </p:custData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ED512-C247-47A5-AA92-7680ABCF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dirty="0"/>
              <a:t>Institutionalizing Openness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4732-26DC-4C87-93CF-CE1022412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ZA" dirty="0"/>
              <a:t>Investment in more effective teaching, learning, and research environments  using </a:t>
            </a:r>
            <a:r>
              <a:rPr lang="en-ZA" dirty="0">
                <a:solidFill>
                  <a:srgbClr val="FF0000"/>
                </a:solidFill>
              </a:rPr>
              <a:t>resource-based learning</a:t>
            </a:r>
          </a:p>
          <a:p>
            <a:pPr eaLnBrk="1" hangingPunct="1">
              <a:defRPr/>
            </a:pPr>
            <a:r>
              <a:rPr lang="en-ZA" dirty="0"/>
              <a:t>Embrace </a:t>
            </a:r>
            <a:r>
              <a:rPr lang="en-ZA" dirty="0">
                <a:solidFill>
                  <a:srgbClr val="FF0000"/>
                </a:solidFill>
              </a:rPr>
              <a:t>open licensing </a:t>
            </a:r>
            <a:r>
              <a:rPr lang="en-ZA" dirty="0"/>
              <a:t>environments</a:t>
            </a:r>
          </a:p>
          <a:p>
            <a:pPr eaLnBrk="1" hangingPunct="1">
              <a:defRPr/>
            </a:pPr>
            <a:r>
              <a:rPr lang="en-ZA" dirty="0"/>
              <a:t>Need to be accompanied by </a:t>
            </a:r>
            <a:r>
              <a:rPr lang="en-ZA" dirty="0">
                <a:solidFill>
                  <a:srgbClr val="FF0000"/>
                </a:solidFill>
              </a:rPr>
              <a:t>review and development </a:t>
            </a:r>
            <a:r>
              <a:rPr lang="en-ZA">
                <a:solidFill>
                  <a:srgbClr val="FF0000"/>
                </a:solidFill>
              </a:rPr>
              <a:t>of suitable institutional </a:t>
            </a:r>
            <a:r>
              <a:rPr lang="en-ZA" dirty="0">
                <a:solidFill>
                  <a:srgbClr val="FF0000"/>
                </a:solidFill>
              </a:rPr>
              <a:t>policies</a:t>
            </a:r>
          </a:p>
          <a:p>
            <a:pPr eaLnBrk="1" hangingPunct="1">
              <a:defRPr/>
            </a:pPr>
            <a:r>
              <a:rPr lang="en-ZA" dirty="0">
                <a:solidFill>
                  <a:srgbClr val="FF0000"/>
                </a:solidFill>
              </a:rPr>
              <a:t>Bandwidth</a:t>
            </a:r>
            <a:r>
              <a:rPr lang="en-ZA" dirty="0"/>
              <a:t> and </a:t>
            </a:r>
            <a:r>
              <a:rPr lang="en-ZA" dirty="0">
                <a:solidFill>
                  <a:srgbClr val="FF0000"/>
                </a:solidFill>
              </a:rPr>
              <a:t>access</a:t>
            </a:r>
            <a:r>
              <a:rPr lang="en-ZA" dirty="0"/>
              <a:t> have become essential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9CA969-ECAC-4685-B0A6-FAFD5B9C3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endParaRPr lang="en-ZA" sz="2400" dirty="0"/>
          </a:p>
          <a:p>
            <a:pPr eaLnBrk="1" hangingPunct="1">
              <a:defRPr/>
            </a:pPr>
            <a:r>
              <a:rPr lang="en-ZA" dirty="0"/>
              <a:t>Educational resources that are freely available for use by educators and learners, without an accompanying need to pay royalties or licence fees</a:t>
            </a:r>
          </a:p>
          <a:p>
            <a:pPr eaLnBrk="1" hangingPunct="1">
              <a:defRPr/>
            </a:pPr>
            <a:r>
              <a:rPr lang="en-ZA" dirty="0"/>
              <a:t>Not synonymous with online learning or e-learning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D20D6-F0B8-49F8-A692-AF1A19C75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/>
              <a:t>Open Educational Resources are…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0EEDCB-D423-4037-AE11-8BC3A67B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19263"/>
            <a:ext cx="8407400" cy="47339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ZA" sz="2400" dirty="0"/>
              <a:t>Momentum culminated in Paris OER Declaration at World OER Congress in 2012, which recommends, amongst others, that States:</a:t>
            </a:r>
          </a:p>
          <a:p>
            <a:pPr lvl="1" eaLnBrk="1" hangingPunct="1">
              <a:defRPr/>
            </a:pPr>
            <a:r>
              <a:rPr lang="en-ZA" sz="2000" dirty="0"/>
              <a:t>Foster awareness and use of OER. </a:t>
            </a:r>
          </a:p>
          <a:p>
            <a:pPr lvl="1" eaLnBrk="1" hangingPunct="1">
              <a:defRPr/>
            </a:pPr>
            <a:r>
              <a:rPr lang="en-ZA" sz="2000" dirty="0"/>
              <a:t>Reinforce the development of strategies and policies on OER.</a:t>
            </a:r>
          </a:p>
          <a:p>
            <a:pPr lvl="1" eaLnBrk="1" hangingPunct="1">
              <a:defRPr/>
            </a:pPr>
            <a:r>
              <a:rPr lang="en-ZA" sz="2000" dirty="0"/>
              <a:t>Promote the understanding and use of open licensing frameworks.</a:t>
            </a:r>
          </a:p>
          <a:p>
            <a:pPr lvl="1" eaLnBrk="1" hangingPunct="1">
              <a:defRPr/>
            </a:pPr>
            <a:r>
              <a:rPr lang="en-ZA" sz="2000" dirty="0"/>
              <a:t>Support capacity building for the sustainable development of quality learning materials.</a:t>
            </a:r>
          </a:p>
          <a:p>
            <a:pPr lvl="1" eaLnBrk="1" hangingPunct="1">
              <a:defRPr/>
            </a:pPr>
            <a:r>
              <a:rPr lang="en-ZA" sz="2000" dirty="0"/>
              <a:t>Encourage the development and adaptation of OER in a variety of languages and cultural contexts.</a:t>
            </a:r>
          </a:p>
          <a:p>
            <a:pPr lvl="1" eaLnBrk="1" hangingPunct="1">
              <a:defRPr/>
            </a:pPr>
            <a:r>
              <a:rPr lang="en-ZA" sz="2000" dirty="0"/>
              <a:t>Encourage the open licensing of educational materials produced with public funds.</a:t>
            </a:r>
          </a:p>
          <a:p>
            <a:pPr eaLnBrk="1" hangingPunct="1">
              <a:defRPr/>
            </a:pPr>
            <a:r>
              <a:rPr lang="en-ZA" sz="2200" dirty="0"/>
              <a:t>Second Congress held in Slovenia in 2017</a:t>
            </a:r>
          </a:p>
          <a:p>
            <a:pPr lvl="1" eaLnBrk="1" hangingPunct="1">
              <a:defRPr/>
            </a:pPr>
            <a:endParaRPr lang="en-ZA" dirty="0"/>
          </a:p>
          <a:p>
            <a:pPr eaLnBrk="1" hangingPunct="1">
              <a:defRPr/>
            </a:pPr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C882C8-CB2A-4C83-BE3D-F8D11E137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dirty="0"/>
              <a:t>World OER Congress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C5F74-F105-4DD7-8092-6B77BDC96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Copyright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19C9A-F7AC-4C9A-BE3F-1CA8B20F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dirty="0"/>
              <a:t>A collection of exclusive rights, given to creators and authors to protect their original works </a:t>
            </a:r>
          </a:p>
          <a:p>
            <a:pPr lvl="1" eaLnBrk="1" hangingPunct="1">
              <a:defRPr/>
            </a:pPr>
            <a:r>
              <a:rPr lang="en-GB" dirty="0"/>
              <a:t>copyright holder has the exclusive right to control the publication, distribution and adaptation of their works for a certain period of time, after which time the work enters the public domain. </a:t>
            </a:r>
          </a:p>
          <a:p>
            <a:pPr lvl="1" eaLnBrk="1" hangingPunct="1">
              <a:defRPr/>
            </a:pPr>
            <a:r>
              <a:rPr lang="en-GB" dirty="0"/>
              <a:t>Regarded as providing an incentive for creativity to authors and creators as well as a means of financial compensation for their intellectual property</a:t>
            </a:r>
            <a:r>
              <a:rPr lang="en-US" dirty="0"/>
              <a:t>.</a:t>
            </a:r>
            <a:endParaRPr lang="en-GB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40DB-2F5E-42B1-BDA8-2C9566D8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Open </a:t>
            </a:r>
            <a:r>
              <a:rPr lang="en-US" dirty="0" err="1"/>
              <a:t>Licences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E9512-EDAC-42DF-B884-EBE64F2F3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sz="3500" dirty="0"/>
              <a:t>Allow anyone worldwide to use a copyrighted work without necessarily having to pay a fee or royalty or ask permission </a:t>
            </a:r>
            <a:r>
              <a:rPr lang="en-US" sz="3500" i="1" dirty="0"/>
              <a:t>as long as they adhere to the conditions specified in the licence. </a:t>
            </a:r>
          </a:p>
          <a:p>
            <a:pPr eaLnBrk="1" hangingPunct="1">
              <a:defRPr/>
            </a:pPr>
            <a:r>
              <a:rPr lang="en-US" sz="3500" dirty="0"/>
              <a:t>Only if a person desires to use a work in a way other than that specified in the </a:t>
            </a:r>
            <a:r>
              <a:rPr lang="en-US" sz="3500" dirty="0" err="1"/>
              <a:t>licence</a:t>
            </a:r>
            <a:r>
              <a:rPr lang="en-US" sz="3500" dirty="0"/>
              <a:t> that permission needs to be sought from the copyright holder.</a:t>
            </a:r>
          </a:p>
          <a:p>
            <a:pPr eaLnBrk="1" hangingPunct="1">
              <a:defRPr/>
            </a:pPr>
            <a:r>
              <a:rPr lang="en-US" sz="3500" dirty="0"/>
              <a:t>Presently, the most common and popular open </a:t>
            </a:r>
            <a:r>
              <a:rPr lang="en-US" sz="3500" dirty="0" err="1"/>
              <a:t>licence</a:t>
            </a:r>
            <a:r>
              <a:rPr lang="en-US" sz="3500" dirty="0"/>
              <a:t> are Creative Commons </a:t>
            </a:r>
            <a:r>
              <a:rPr lang="en-US" sz="3500" dirty="0" err="1"/>
              <a:t>licences</a:t>
            </a:r>
            <a:r>
              <a:rPr lang="en-US" sz="3500" dirty="0"/>
              <a:t>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65DF-4FF7-4561-81E9-25206A59F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Creative Commons </a:t>
            </a:r>
            <a:r>
              <a:rPr lang="en-US" dirty="0" err="1"/>
              <a:t>licences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170F6-2D92-4E0B-9C2A-887B2226A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CC </a:t>
            </a:r>
            <a:r>
              <a:rPr lang="en-US" dirty="0" err="1"/>
              <a:t>licences</a:t>
            </a:r>
            <a:r>
              <a:rPr lang="en-US" dirty="0"/>
              <a:t> are not an alternative to copyright. They enable creators to distribute their content to a wide audience and specify the manner in which the work can be used while still maintaining their copyright.</a:t>
            </a:r>
          </a:p>
          <a:p>
            <a:pPr eaLnBrk="1" hangingPunct="1">
              <a:defRPr/>
            </a:pPr>
            <a:r>
              <a:rPr lang="en-GB" dirty="0"/>
              <a:t>CC aims to make copyright content more ‘active’ by ensuring that content can be redeveloped easily.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5C20D-D289-4FF6-8B58-A2917567A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Creative Commons </a:t>
            </a:r>
            <a:r>
              <a:rPr lang="en-US" dirty="0" err="1"/>
              <a:t>licences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50B1F-8F34-4093-A4B6-4073DA796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7244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/>
              <a:t>All CC </a:t>
            </a:r>
            <a:r>
              <a:rPr lang="en-US" dirty="0" err="1"/>
              <a:t>licences</a:t>
            </a:r>
            <a:r>
              <a:rPr lang="en-US" dirty="0"/>
              <a:t> have common features:</a:t>
            </a:r>
          </a:p>
          <a:p>
            <a:pPr lvl="1" eaLnBrk="1" hangingPunct="1">
              <a:defRPr/>
            </a:pPr>
            <a:r>
              <a:rPr lang="en-US" dirty="0"/>
              <a:t>Help creators/licensors retain copyright while allowing others to copy, distribute, and make some uses of their work — at least non-commercially. </a:t>
            </a:r>
          </a:p>
          <a:p>
            <a:pPr lvl="1" eaLnBrk="1" hangingPunct="1">
              <a:defRPr/>
            </a:pPr>
            <a:r>
              <a:rPr lang="en-US" dirty="0"/>
              <a:t>Ensure licensors get the credit for their work. </a:t>
            </a:r>
          </a:p>
          <a:p>
            <a:pPr lvl="1" eaLnBrk="1" hangingPunct="1">
              <a:defRPr/>
            </a:pPr>
            <a:r>
              <a:rPr lang="en-US" dirty="0"/>
              <a:t>Work around the world and last as long as applicable copyright lasts (because they are built on copyright). </a:t>
            </a:r>
          </a:p>
          <a:p>
            <a:pPr eaLnBrk="1" hangingPunct="1">
              <a:defRPr/>
            </a:pPr>
            <a:r>
              <a:rPr lang="en-US" dirty="0"/>
              <a:t>These common features serve as the baseline, on top of which licensors can choose to grant additional permissions when deciding how they want their work to be used.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F440-0ECA-450A-91A1-F318DFD5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Creative Commons conditions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21C66C9-D3B4-451A-855A-D222ECD3C602}"/>
              </a:ext>
            </a:extLst>
          </p:cNvPr>
          <p:cNvGraphicFramePr>
            <a:graphicFrameLocks noGrp="1"/>
          </p:cNvGraphicFramePr>
          <p:nvPr/>
        </p:nvGraphicFramePr>
        <p:xfrm>
          <a:off x="469900" y="1484313"/>
          <a:ext cx="7848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Explanation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5560">
                <a:tc>
                  <a:txBody>
                    <a:bodyPr/>
                    <a:lstStyle/>
                    <a:p>
                      <a:r>
                        <a:rPr lang="en-US" sz="2000" dirty="0"/>
                        <a:t>Attribution (BY)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CC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licences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require that others who use your work in any way must attribute it – i.e. must reference the work, giving you credit for it – the way you request, but not in a way that suggests you endorse them or their use of the work.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Non-Commercial (NC)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let others copy, distribute, display, perform and (unless you have chosen No Derivatives) modify and use your work for any purpose other than commercially.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No Derivative works (ND)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let others copy, distribute, display and perform only original copies of your work.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Share Alike (SA)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 let others copy, distribute, display, perform and modify your work, as long as they distribute any modified work on the same terms.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177C-91E2-4983-BE44-CF65CEE56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Summary – Open licences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F4C06-C2C2-49DD-82D3-B5533BE5C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53000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0BBF5DD8-7ABF-4C60-8CDB-77C9D5C18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362200"/>
            <a:ext cx="897255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0EC29F3-4C27-4691-8594-82F725996F78}"/>
  <p:tag name="GENSWF_ADVANCE_TIME" val="95.884"/>
  <p:tag name="TIMING" val="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1E4F76C-C2D8-40FC-A49C-724804B06DD2}"/>
  <p:tag name="GENSWF_ADVANCE_TIME" val="139.254"/>
  <p:tag name="TIMING" val="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14EC747-61F1-4704-B84F-4E16306D7C49}"/>
  <p:tag name="GENSWF_ADVANCE_TIME" val="237.31"/>
  <p:tag name="TIMING" val="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648A6E2-5B7E-48A6-894B-2C4F3CB05729}"/>
  <p:tag name="TIMING" val=""/>
  <p:tag name="ISPRING_CUSTOM_TIMING_USED" val="1"/>
  <p:tag name="GENSWF_SLIDE_TITLE" val="OCW"/>
  <p:tag name="GENSWF_ADVANCE_TIME" val="73.26"/>
  <p:tag name="ISPRING_SLIDE_INDENT_LEVEL" val="0"/>
  <p:tag name="ISPRING_PRESENTER_ID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CB06DCE-E0D5-4A9F-9E64-CA1800BE7428}"/>
  <p:tag name="TIMING" val=""/>
  <p:tag name="ISPRING_CUSTOM_TIMING_USED" val="1"/>
  <p:tag name="GENSWF_SLIDE_TITLE" val="Khan Academy"/>
  <p:tag name="GENSWF_ADVANCE_TIME" val="202.36"/>
  <p:tag name="ISPRING_SLIDE_INDENT_LEVEL" val="0"/>
  <p:tag name="ISPRING_PRESENTER_ID" val="No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6A2643EF-87BF-4506-8D80-F94F828709F2}"/>
  <p:tag name="TIMING" val=""/>
  <p:tag name="ISPRING_CUSTOM_TIMING_USED" val="1"/>
  <p:tag name="GENSWF_SLIDE_TITLE" val="Open Access Journals"/>
  <p:tag name="GENSWF_ADVANCE_TIME" val="114.89"/>
  <p:tag name="ISPRING_SLIDE_INDENT_LEVEL" val="0"/>
  <p:tag name="ISPRING_PRESENTER_ID" val="No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39466DA-76D8-4812-BD06-DE7C1F1D2D93}"/>
  <p:tag name="GENSWF_ADVANCE_TIME" val="297.942"/>
  <p:tag name="TIMING" val="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38AAD97-377E-4ECE-8162-61D99C9556B9}"/>
  <p:tag name="GENSWF_ADVANCE_TIME" val="306.949"/>
  <p:tag name="TIMING" val="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1C1CDAF967A46A79000F98DB7E18D" ma:contentTypeVersion="8" ma:contentTypeDescription="Create a new document." ma:contentTypeScope="" ma:versionID="97314eecd6a40cf402f3020fb20d512d">
  <xsd:schema xmlns:xsd="http://www.w3.org/2001/XMLSchema" xmlns:xs="http://www.w3.org/2001/XMLSchema" xmlns:p="http://schemas.microsoft.com/office/2006/metadata/properties" xmlns:ns2="924b1161-432c-455c-a55a-309c1c07533a" xmlns:ns3="85282a53-827d-4236-8de6-76a7d51d147d" targetNamespace="http://schemas.microsoft.com/office/2006/metadata/properties" ma:root="true" ma:fieldsID="9adbb9d4821ac520261297963f32c3d3" ns2:_="" ns3:_="">
    <xsd:import namespace="924b1161-432c-455c-a55a-309c1c07533a"/>
    <xsd:import namespace="85282a53-827d-4236-8de6-76a7d51d1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4b1161-432c-455c-a55a-309c1c0753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82a53-827d-4236-8de6-76a7d51d1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F9E3C3-737E-48AB-96C1-18341E535B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4b1161-432c-455c-a55a-309c1c07533a"/>
    <ds:schemaRef ds:uri="85282a53-827d-4236-8de6-76a7d51d14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FBF4EB-B253-4A6B-BA93-6D63C4BBAB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906F52-29BE-42DF-92A0-962BEAF97E6C}">
  <ds:schemaRefs>
    <ds:schemaRef ds:uri="http://purl.org/dc/dcmitype/"/>
    <ds:schemaRef ds:uri="http://purl.org/dc/terms/"/>
    <ds:schemaRef ds:uri="924b1161-432c-455c-a55a-309c1c07533a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5282a53-827d-4236-8de6-76a7d51d147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721</Words>
  <Application>Microsoft Office PowerPoint</Application>
  <PresentationFormat>On-screen Show (4:3)</PresentationFormat>
  <Paragraphs>67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Arial Rounded MT Bold</vt:lpstr>
      <vt:lpstr>Wingdings</vt:lpstr>
      <vt:lpstr>Office Theme</vt:lpstr>
      <vt:lpstr>An introduction to OER</vt:lpstr>
      <vt:lpstr>Open Educational Resources are…</vt:lpstr>
      <vt:lpstr>World OER Congress</vt:lpstr>
      <vt:lpstr>Copyright</vt:lpstr>
      <vt:lpstr>Open Licences</vt:lpstr>
      <vt:lpstr>Creative Commons licences</vt:lpstr>
      <vt:lpstr>Creative Commons licences</vt:lpstr>
      <vt:lpstr>Creative Commons conditions</vt:lpstr>
      <vt:lpstr>Summary – Open licences</vt:lpstr>
      <vt:lpstr>The Opportunities…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Putting it Into Practice – ICT CFT</vt:lpstr>
      <vt:lpstr>Putting it Into Practice – KNUST, Ghana</vt:lpstr>
      <vt:lpstr>Institutionalizing Openness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Bateman</dc:creator>
  <cp:lastModifiedBy>Monge Tlaka</cp:lastModifiedBy>
  <cp:revision>13</cp:revision>
  <dcterms:created xsi:type="dcterms:W3CDTF">2008-03-14T09:24:09Z</dcterms:created>
  <dcterms:modified xsi:type="dcterms:W3CDTF">2019-04-29T12:17:35Z</dcterms:modified>
</cp:coreProperties>
</file>