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56" r:id="rId1"/>
  </p:sldMasterIdLst>
  <p:sldIdLst>
    <p:sldId id="256" r:id="rId2"/>
    <p:sldId id="261" r:id="rId3"/>
    <p:sldId id="276" r:id="rId4"/>
    <p:sldId id="262" r:id="rId5"/>
    <p:sldId id="257" r:id="rId6"/>
    <p:sldId id="282" r:id="rId7"/>
    <p:sldId id="258" r:id="rId8"/>
    <p:sldId id="277" r:id="rId9"/>
    <p:sldId id="259" r:id="rId10"/>
    <p:sldId id="260" r:id="rId11"/>
    <p:sldId id="283" r:id="rId12"/>
    <p:sldId id="284" r:id="rId13"/>
    <p:sldId id="263" r:id="rId14"/>
    <p:sldId id="268" r:id="rId15"/>
    <p:sldId id="264" r:id="rId16"/>
    <p:sldId id="265" r:id="rId17"/>
    <p:sldId id="266" r:id="rId18"/>
    <p:sldId id="267" r:id="rId19"/>
    <p:sldId id="270" r:id="rId20"/>
    <p:sldId id="271" r:id="rId21"/>
    <p:sldId id="272" r:id="rId22"/>
    <p:sldId id="269" r:id="rId23"/>
    <p:sldId id="279" r:id="rId24"/>
    <p:sldId id="280" r:id="rId25"/>
    <p:sldId id="281" r:id="rId26"/>
    <p:sldId id="278" r:id="rId27"/>
    <p:sldId id="274" r:id="rId28"/>
    <p:sldId id="275" r:id="rId29"/>
  </p:sldIdLst>
  <p:sldSz cx="12192000" cy="6858000"/>
  <p:notesSz cx="6858000" cy="9144000"/>
  <p:embeddedFontLst>
    <p:embeddedFont>
      <p:font typeface="Impact" panose="020B0806030902050204" pitchFamily="34" charset="0"/>
      <p:regular r:id="rId30"/>
    </p:embeddedFont>
    <p:embeddedFont>
      <p:font typeface="Gill Sans MT" panose="020B0502020104020203"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64" d="100"/>
          <a:sy n="64" d="100"/>
        </p:scale>
        <p:origin x="69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8B9EBBA-996F-894A-B54A-D6246ED52CEA}" type="datetimeFigureOut">
              <a:rPr lang="en-US" smtClean="0"/>
              <a:pPr/>
              <a:t>2/18/2016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949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994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768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351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DFA1846-DA80-1C48-A609-854EA85C59AD}" type="datetimeFigureOut">
              <a:rPr lang="en-US" smtClean="0"/>
              <a:pPr/>
              <a:t>2/18/2016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549471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853056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341919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574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455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D0DF5E60-9974-AC48-9591-99C2BB44B7CF}" type="datetimeFigureOut">
              <a:rPr lang="en-US" smtClean="0"/>
              <a:pPr/>
              <a:t>2/18/2016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527691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18C79C5D-2A6F-F04D-97DA-BEF2467B64E4}" type="datetimeFigureOut">
              <a:rPr lang="en-US" smtClean="0"/>
              <a:pPr/>
              <a:t>2/18/2016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140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9B482E8-6E0E-1B4F-B1FD-C69DB9E858D9}" type="datetimeFigureOut">
              <a:rPr lang="en-US" smtClean="0"/>
              <a:pPr/>
              <a:t>2/18/2016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06761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2015%2003%2019%20collaborative%20deans%20proposal.docx%20copy.docx" TargetMode="External"/><Relationship Id="rId2" Type="http://schemas.openxmlformats.org/officeDocument/2006/relationships/hyperlink" Target="25-11-2015%20%20OER%20Man%20Team_%20Minutes.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2016%2002%2004%20OP%20BlockBuilders%20Workshop%20Schedule_detailed%20for%20presenters.DOCX"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2015.11.25.Ondersepoort%20Block%20Teaching%20Impact%20Evaluation%20Concept%20Note_comments%20EM_MP.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afrivip.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frivip.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err="1"/>
              <a:t>Onderstepoort</a:t>
            </a:r>
            <a:r>
              <a:rPr lang="en-ZA" dirty="0"/>
              <a:t> – OER Africa</a:t>
            </a:r>
          </a:p>
        </p:txBody>
      </p:sp>
      <p:sp>
        <p:nvSpPr>
          <p:cNvPr id="3" name="Subtitle 2"/>
          <p:cNvSpPr>
            <a:spLocks noGrp="1"/>
          </p:cNvSpPr>
          <p:nvPr>
            <p:ph type="subTitle" idx="1"/>
          </p:nvPr>
        </p:nvSpPr>
        <p:spPr/>
        <p:txBody>
          <a:bodyPr/>
          <a:lstStyle/>
          <a:p>
            <a:r>
              <a:rPr lang="en-ZA" dirty="0" err="1"/>
              <a:t>Bosberaad</a:t>
            </a:r>
            <a:r>
              <a:rPr lang="en-ZA" dirty="0"/>
              <a:t> Status Report </a:t>
            </a:r>
            <a:br>
              <a:rPr lang="en-ZA" dirty="0"/>
            </a:br>
            <a:r>
              <a:rPr lang="en-ZA" dirty="0"/>
              <a:t>18 February 2016</a:t>
            </a:r>
          </a:p>
        </p:txBody>
      </p:sp>
    </p:spTree>
    <p:extLst>
      <p:ext uri="{BB962C8B-B14F-4D97-AF65-F5344CB8AC3E}">
        <p14:creationId xmlns:p14="http://schemas.microsoft.com/office/powerpoint/2010/main" val="344254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Progress Report</a:t>
            </a:r>
          </a:p>
        </p:txBody>
      </p:sp>
      <p:sp>
        <p:nvSpPr>
          <p:cNvPr id="3" name="Content Placeholder 2"/>
          <p:cNvSpPr>
            <a:spLocks noGrp="1"/>
          </p:cNvSpPr>
          <p:nvPr>
            <p:ph idx="1"/>
          </p:nvPr>
        </p:nvSpPr>
        <p:spPr>
          <a:xfrm>
            <a:off x="1251678" y="1263316"/>
            <a:ext cx="10178322" cy="5099383"/>
          </a:xfrm>
        </p:spPr>
        <p:txBody>
          <a:bodyPr>
            <a:normAutofit/>
          </a:bodyPr>
          <a:lstStyle/>
          <a:p>
            <a:r>
              <a:rPr lang="en-ZA" dirty="0"/>
              <a:t>OER Working Group has been formed with representatives from each department and also library that convenes 4 times a year. (</a:t>
            </a:r>
            <a:r>
              <a:rPr lang="en-ZA" dirty="0">
                <a:hlinkClick r:id="rId2" action="ppaction://hlinkfile"/>
              </a:rPr>
              <a:t>Minutes</a:t>
            </a:r>
            <a:r>
              <a:rPr lang="en-ZA" dirty="0"/>
              <a:t>)</a:t>
            </a:r>
          </a:p>
          <a:p>
            <a:r>
              <a:rPr lang="en-ZA" dirty="0"/>
              <a:t>A workflow OER QA process has been designed.</a:t>
            </a:r>
          </a:p>
          <a:p>
            <a:r>
              <a:rPr lang="en-ZA" dirty="0"/>
              <a:t>Within departments various teaching resources have been identified and many have been loaded into the </a:t>
            </a:r>
            <a:r>
              <a:rPr lang="en-ZA" dirty="0" err="1"/>
              <a:t>AfriVIP</a:t>
            </a:r>
            <a:r>
              <a:rPr lang="en-ZA" dirty="0"/>
              <a:t> database, not as CPD but teaching resources</a:t>
            </a:r>
          </a:p>
          <a:p>
            <a:r>
              <a:rPr lang="en-ZA" dirty="0"/>
              <a:t>Two projects have commenced that target student contributions. Students were trained to use phones to document clinical procedures and experiences in the field. </a:t>
            </a:r>
          </a:p>
          <a:p>
            <a:r>
              <a:rPr lang="en-ZA" dirty="0"/>
              <a:t>Relationship with SAVA has been established and a trial of 20 CPD articles have been loaded into </a:t>
            </a:r>
            <a:r>
              <a:rPr lang="en-ZA" dirty="0" err="1"/>
              <a:t>AfriVIP</a:t>
            </a:r>
            <a:r>
              <a:rPr lang="en-ZA" dirty="0"/>
              <a:t>. The mechanism for allocating points is in process.</a:t>
            </a:r>
          </a:p>
          <a:p>
            <a:r>
              <a:rPr lang="en-ZA" dirty="0"/>
              <a:t>A functional specification has been developed by OER Africa for the portfolio module.</a:t>
            </a:r>
          </a:p>
          <a:p>
            <a:r>
              <a:rPr lang="en-ZA" dirty="0"/>
              <a:t>Meeting with 4 regional deans (Namibia, Zimbabwe, Edwardo </a:t>
            </a:r>
            <a:r>
              <a:rPr lang="en-ZA" dirty="0" err="1"/>
              <a:t>Mondelane</a:t>
            </a:r>
            <a:r>
              <a:rPr lang="en-ZA" dirty="0"/>
              <a:t> and </a:t>
            </a:r>
            <a:r>
              <a:rPr lang="en-ZA" dirty="0" err="1"/>
              <a:t>Soikoine</a:t>
            </a:r>
            <a:r>
              <a:rPr lang="en-ZA" dirty="0"/>
              <a:t>) took place during 2015 and a </a:t>
            </a:r>
            <a:r>
              <a:rPr lang="en-ZA" dirty="0">
                <a:hlinkClick r:id="rId3" action="ppaction://hlinkfile"/>
              </a:rPr>
              <a:t>draft project proposal </a:t>
            </a:r>
            <a:r>
              <a:rPr lang="en-ZA" dirty="0"/>
              <a:t>was developed. This was followed up by visits to Mozambique and Tanzania. </a:t>
            </a:r>
          </a:p>
        </p:txBody>
      </p:sp>
    </p:spTree>
    <p:extLst>
      <p:ext uri="{BB962C8B-B14F-4D97-AF65-F5344CB8AC3E}">
        <p14:creationId xmlns:p14="http://schemas.microsoft.com/office/powerpoint/2010/main" val="2340823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Progress: Regional Deans</a:t>
            </a:r>
          </a:p>
        </p:txBody>
      </p:sp>
      <p:pic>
        <p:nvPicPr>
          <p:cNvPr id="4" name="Content Placeholder 3"/>
          <p:cNvPicPr>
            <a:picLocks noGrp="1"/>
          </p:cNvPicPr>
          <p:nvPr>
            <p:ph idx="1"/>
          </p:nvPr>
        </p:nvPicPr>
        <p:blipFill>
          <a:blip r:embed="rId2"/>
          <a:stretch>
            <a:fillRect/>
          </a:stretch>
        </p:blipFill>
        <p:spPr>
          <a:xfrm>
            <a:off x="1440356" y="1078585"/>
            <a:ext cx="9311288" cy="5537909"/>
          </a:xfrm>
          <a:prstGeom prst="rect">
            <a:avLst/>
          </a:prstGeom>
        </p:spPr>
      </p:pic>
    </p:spTree>
    <p:extLst>
      <p:ext uri="{BB962C8B-B14F-4D97-AF65-F5344CB8AC3E}">
        <p14:creationId xmlns:p14="http://schemas.microsoft.com/office/powerpoint/2010/main" val="145366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Progress Report</a:t>
            </a:r>
          </a:p>
        </p:txBody>
      </p:sp>
      <p:sp>
        <p:nvSpPr>
          <p:cNvPr id="3" name="Content Placeholder 2"/>
          <p:cNvSpPr>
            <a:spLocks noGrp="1"/>
          </p:cNvSpPr>
          <p:nvPr>
            <p:ph idx="1"/>
          </p:nvPr>
        </p:nvSpPr>
        <p:spPr>
          <a:xfrm>
            <a:off x="1251678" y="1263316"/>
            <a:ext cx="10178322" cy="5099383"/>
          </a:xfrm>
        </p:spPr>
        <p:txBody>
          <a:bodyPr>
            <a:normAutofit/>
          </a:bodyPr>
          <a:lstStyle/>
          <a:p>
            <a:r>
              <a:rPr lang="en-ZA" dirty="0"/>
              <a:t>Contact made with School of Health Systems and Public health and now potentially with Faculty of Education for </a:t>
            </a:r>
            <a:r>
              <a:rPr lang="en-ZA" dirty="0" err="1"/>
              <a:t>initiaives</a:t>
            </a:r>
            <a:r>
              <a:rPr lang="en-ZA" dirty="0"/>
              <a:t> and projects around OER.</a:t>
            </a:r>
          </a:p>
          <a:p>
            <a:r>
              <a:rPr lang="en-ZA" dirty="0"/>
              <a:t>Feb 2016. - A training programme was developed and deployed to support staff create open blended learning programmes that suit the block system.</a:t>
            </a:r>
          </a:p>
          <a:p>
            <a:r>
              <a:rPr lang="en-ZA" dirty="0"/>
              <a:t>A  PAR research agenda has been developed that attempts to measure impact of blended open block teaching methods and UP/OP staff identified to coordinate the study </a:t>
            </a:r>
          </a:p>
          <a:p>
            <a:endParaRPr lang="en-ZA" dirty="0"/>
          </a:p>
        </p:txBody>
      </p:sp>
    </p:spTree>
    <p:extLst>
      <p:ext uri="{BB962C8B-B14F-4D97-AF65-F5344CB8AC3E}">
        <p14:creationId xmlns:p14="http://schemas.microsoft.com/office/powerpoint/2010/main" val="22070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29" y="3298191"/>
            <a:ext cx="8187071" cy="1633217"/>
          </a:xfrm>
        </p:spPr>
        <p:txBody>
          <a:bodyPr>
            <a:normAutofit fontScale="90000"/>
          </a:bodyPr>
          <a:lstStyle/>
          <a:p>
            <a:r>
              <a:rPr lang="en-ZA" sz="4800" dirty="0"/>
              <a:t>A renewed sense of vision &amp; how we can obtain greater buy-in from the Faculty for </a:t>
            </a:r>
            <a:r>
              <a:rPr lang="en-ZA" sz="4800" dirty="0" err="1"/>
              <a:t>AfriVIP</a:t>
            </a:r>
            <a:r>
              <a:rPr lang="en-ZA" sz="4800" dirty="0"/>
              <a:t>?</a:t>
            </a:r>
          </a:p>
        </p:txBody>
      </p:sp>
    </p:spTree>
    <p:extLst>
      <p:ext uri="{BB962C8B-B14F-4D97-AF65-F5344CB8AC3E}">
        <p14:creationId xmlns:p14="http://schemas.microsoft.com/office/powerpoint/2010/main" val="53783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Discussion Topics</a:t>
            </a:r>
          </a:p>
        </p:txBody>
      </p:sp>
      <p:sp>
        <p:nvSpPr>
          <p:cNvPr id="3" name="Content Placeholder 2"/>
          <p:cNvSpPr>
            <a:spLocks noGrp="1"/>
          </p:cNvSpPr>
          <p:nvPr>
            <p:ph idx="1"/>
          </p:nvPr>
        </p:nvSpPr>
        <p:spPr/>
        <p:txBody>
          <a:bodyPr>
            <a:normAutofit/>
          </a:bodyPr>
          <a:lstStyle/>
          <a:p>
            <a:pPr marL="0" indent="0" algn="ctr">
              <a:buNone/>
            </a:pPr>
            <a:r>
              <a:rPr lang="en-ZA" sz="4800" b="1" dirty="0"/>
              <a:t>Activity</a:t>
            </a:r>
            <a:r>
              <a:rPr lang="en-ZA" sz="4800" dirty="0"/>
              <a:t>: </a:t>
            </a:r>
            <a:br>
              <a:rPr lang="en-ZA" sz="4800" dirty="0"/>
            </a:br>
            <a:r>
              <a:rPr lang="en-ZA" sz="4800" dirty="0"/>
              <a:t>Discussion / Plenary</a:t>
            </a:r>
          </a:p>
        </p:txBody>
      </p:sp>
      <p:sp>
        <p:nvSpPr>
          <p:cNvPr id="4" name="Text Placeholder 3"/>
          <p:cNvSpPr>
            <a:spLocks noGrp="1"/>
          </p:cNvSpPr>
          <p:nvPr>
            <p:ph type="body" sz="half" idx="2"/>
          </p:nvPr>
        </p:nvSpPr>
        <p:spPr/>
        <p:txBody>
          <a:bodyPr/>
          <a:lstStyle/>
          <a:p>
            <a:r>
              <a:rPr lang="en-ZA" dirty="0"/>
              <a:t>What would we want in a renewed sense of OP’s OER vision?</a:t>
            </a:r>
          </a:p>
          <a:p>
            <a:r>
              <a:rPr lang="en-ZA" dirty="0"/>
              <a:t>How we can obtain greater buy-in from the Faculty, both management and educators, for </a:t>
            </a:r>
            <a:r>
              <a:rPr lang="en-ZA" dirty="0" err="1"/>
              <a:t>AfriVIP</a:t>
            </a:r>
            <a:r>
              <a:rPr lang="en-ZA" dirty="0"/>
              <a:t>?</a:t>
            </a:r>
          </a:p>
        </p:txBody>
      </p:sp>
    </p:spTree>
    <p:extLst>
      <p:ext uri="{BB962C8B-B14F-4D97-AF65-F5344CB8AC3E}">
        <p14:creationId xmlns:p14="http://schemas.microsoft.com/office/powerpoint/2010/main" val="133023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582" y="4212123"/>
            <a:ext cx="8187071" cy="1633217"/>
          </a:xfrm>
        </p:spPr>
        <p:txBody>
          <a:bodyPr>
            <a:normAutofit fontScale="90000"/>
          </a:bodyPr>
          <a:lstStyle/>
          <a:p>
            <a:r>
              <a:rPr lang="en-ZA" sz="4800" dirty="0"/>
              <a:t>understanding OER/Blended learning within the Faculty and their value particularly in respect to the teaching blocks for BVSc II</a:t>
            </a:r>
          </a:p>
        </p:txBody>
      </p:sp>
    </p:spTree>
    <p:extLst>
      <p:ext uri="{BB962C8B-B14F-4D97-AF65-F5344CB8AC3E}">
        <p14:creationId xmlns:p14="http://schemas.microsoft.com/office/powerpoint/2010/main" val="216937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OER’s Role in Teaching &amp; Learning</a:t>
            </a:r>
          </a:p>
        </p:txBody>
      </p:sp>
      <p:sp>
        <p:nvSpPr>
          <p:cNvPr id="3" name="Content Placeholder 2"/>
          <p:cNvSpPr>
            <a:spLocks noGrp="1"/>
          </p:cNvSpPr>
          <p:nvPr>
            <p:ph idx="1"/>
          </p:nvPr>
        </p:nvSpPr>
        <p:spPr/>
        <p:txBody>
          <a:bodyPr/>
          <a:lstStyle/>
          <a:p>
            <a:r>
              <a:rPr lang="en-ZA" dirty="0"/>
              <a:t>OER are not a solution in themselves. Educators can see them as a component of a solution to improve teaching and learning.</a:t>
            </a:r>
          </a:p>
          <a:p>
            <a:r>
              <a:rPr lang="en-ZA" dirty="0"/>
              <a:t>OER offers access to quality, free teaching and learning resources, the majority of which offer repurposing. </a:t>
            </a:r>
          </a:p>
          <a:p>
            <a:r>
              <a:rPr lang="en-ZA" dirty="0"/>
              <a:t>OER offer a platform to demonstrate quality education to those outside an institution.</a:t>
            </a:r>
          </a:p>
          <a:p>
            <a:pPr marL="0" indent="0">
              <a:buNone/>
            </a:pPr>
            <a:endParaRPr lang="en-ZA" dirty="0"/>
          </a:p>
          <a:p>
            <a:pPr marL="0" indent="0">
              <a:buNone/>
            </a:pPr>
            <a:r>
              <a:rPr lang="en-ZA" dirty="0"/>
              <a:t>Programmes can be developed quickly and cheaply using OER.</a:t>
            </a:r>
          </a:p>
          <a:p>
            <a:pPr marL="0" indent="0">
              <a:buNone/>
            </a:pPr>
            <a:r>
              <a:rPr lang="en-ZA" dirty="0"/>
              <a:t>Repositories and sharing of OER provides an institution with a raised ‘profile’ </a:t>
            </a:r>
          </a:p>
          <a:p>
            <a:pPr marL="0" indent="0">
              <a:buNone/>
            </a:pPr>
            <a:endParaRPr lang="en-ZA" dirty="0"/>
          </a:p>
        </p:txBody>
      </p:sp>
    </p:spTree>
    <p:extLst>
      <p:ext uri="{BB962C8B-B14F-4D97-AF65-F5344CB8AC3E}">
        <p14:creationId xmlns:p14="http://schemas.microsoft.com/office/powerpoint/2010/main" val="287582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Blended Learning</a:t>
            </a:r>
          </a:p>
        </p:txBody>
      </p:sp>
      <p:sp>
        <p:nvSpPr>
          <p:cNvPr id="3" name="Content Placeholder 2"/>
          <p:cNvSpPr>
            <a:spLocks noGrp="1"/>
          </p:cNvSpPr>
          <p:nvPr>
            <p:ph idx="1"/>
          </p:nvPr>
        </p:nvSpPr>
        <p:spPr/>
        <p:txBody>
          <a:bodyPr/>
          <a:lstStyle/>
          <a:p>
            <a:r>
              <a:rPr lang="en-ZA" dirty="0"/>
              <a:t>Research suggests that a mix of face to face interactions and access to digital technologies is the optimal learning approach.</a:t>
            </a:r>
          </a:p>
          <a:p>
            <a:r>
              <a:rPr lang="en-ZA" dirty="0"/>
              <a:t>Face to face interaction is excellent for skills transfer and deep understanding of concepts through discussion and debate. It is poor at content transmission.</a:t>
            </a:r>
          </a:p>
          <a:p>
            <a:r>
              <a:rPr lang="en-ZA" dirty="0"/>
              <a:t>Digital mediation is good at delivering content, administration tasks such as student tracking, keeping the learning community active when dispersed etc.</a:t>
            </a:r>
          </a:p>
          <a:p>
            <a:r>
              <a:rPr lang="en-ZA" dirty="0"/>
              <a:t>Some researches call for a flipped classroom method to effectively integrate these two modes.</a:t>
            </a:r>
          </a:p>
        </p:txBody>
      </p:sp>
    </p:spTree>
    <p:extLst>
      <p:ext uri="{BB962C8B-B14F-4D97-AF65-F5344CB8AC3E}">
        <p14:creationId xmlns:p14="http://schemas.microsoft.com/office/powerpoint/2010/main" val="124000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Block Teaching</a:t>
            </a:r>
          </a:p>
        </p:txBody>
      </p:sp>
      <p:sp>
        <p:nvSpPr>
          <p:cNvPr id="3" name="Content Placeholder 2"/>
          <p:cNvSpPr>
            <a:spLocks noGrp="1"/>
          </p:cNvSpPr>
          <p:nvPr>
            <p:ph idx="1"/>
          </p:nvPr>
        </p:nvSpPr>
        <p:spPr>
          <a:xfrm>
            <a:off x="1251678" y="1588169"/>
            <a:ext cx="10178322" cy="4291424"/>
          </a:xfrm>
        </p:spPr>
        <p:txBody>
          <a:bodyPr>
            <a:normAutofit lnSpcReduction="10000"/>
          </a:bodyPr>
          <a:lstStyle/>
          <a:p>
            <a:r>
              <a:rPr lang="en-ZA" dirty="0"/>
              <a:t>Block teaching has both pros and cons</a:t>
            </a:r>
          </a:p>
          <a:p>
            <a:r>
              <a:rPr lang="en-ZA" dirty="0"/>
              <a:t>Pros: </a:t>
            </a:r>
          </a:p>
          <a:p>
            <a:pPr lvl="1"/>
            <a:r>
              <a:rPr lang="en-ZA" dirty="0"/>
              <a:t>Concentrated focus on one topic rather than multiple strands running parallel allows for better understanding.</a:t>
            </a:r>
          </a:p>
          <a:p>
            <a:pPr lvl="1"/>
            <a:r>
              <a:rPr lang="en-ZA" dirty="0"/>
              <a:t>Sufficient time to allow students to practice skills and master skills.</a:t>
            </a:r>
          </a:p>
          <a:p>
            <a:pPr lvl="1"/>
            <a:r>
              <a:rPr lang="en-ZA" dirty="0"/>
              <a:t>Traditionally subjects tend to ‘steal’ time from other subjects by imposing assignments that require more time than they have been allocated.</a:t>
            </a:r>
          </a:p>
          <a:p>
            <a:pPr lvl="1"/>
            <a:r>
              <a:rPr lang="en-ZA" dirty="0"/>
              <a:t>Lecturers can’t lecture for a whole day and expect effective learning and are forced to use multitude of different teaching methods</a:t>
            </a:r>
          </a:p>
          <a:p>
            <a:r>
              <a:rPr lang="en-ZA" dirty="0"/>
              <a:t>Cons:</a:t>
            </a:r>
          </a:p>
          <a:p>
            <a:pPr lvl="1"/>
            <a:r>
              <a:rPr lang="en-ZA" dirty="0"/>
              <a:t>Blocks too short to allow consolidation of knowledge that occurs over time by returning to subject knowledge, say for examination purposes.</a:t>
            </a:r>
          </a:p>
          <a:p>
            <a:pPr lvl="1"/>
            <a:endParaRPr lang="en-ZA" dirty="0"/>
          </a:p>
          <a:p>
            <a:pPr marL="0" indent="0">
              <a:buNone/>
            </a:pPr>
            <a:endParaRPr lang="en-ZA" dirty="0"/>
          </a:p>
          <a:p>
            <a:pPr lvl="1"/>
            <a:endParaRPr lang="en-ZA" dirty="0"/>
          </a:p>
          <a:p>
            <a:endParaRPr lang="en-ZA" dirty="0"/>
          </a:p>
        </p:txBody>
      </p:sp>
    </p:spTree>
    <p:extLst>
      <p:ext uri="{BB962C8B-B14F-4D97-AF65-F5344CB8AC3E}">
        <p14:creationId xmlns:p14="http://schemas.microsoft.com/office/powerpoint/2010/main" val="3895020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30" y="2449965"/>
            <a:ext cx="8187071" cy="1958070"/>
          </a:xfrm>
        </p:spPr>
        <p:txBody>
          <a:bodyPr>
            <a:noAutofit/>
          </a:bodyPr>
          <a:lstStyle/>
          <a:p>
            <a:r>
              <a:rPr lang="en-ZA" sz="4300" dirty="0"/>
              <a:t>training Approaches to increase confidence in blended learning/OER</a:t>
            </a:r>
          </a:p>
        </p:txBody>
      </p:sp>
    </p:spTree>
    <p:extLst>
      <p:ext uri="{BB962C8B-B14F-4D97-AF65-F5344CB8AC3E}">
        <p14:creationId xmlns:p14="http://schemas.microsoft.com/office/powerpoint/2010/main" val="390975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Agenda</a:t>
            </a:r>
          </a:p>
        </p:txBody>
      </p:sp>
      <p:sp>
        <p:nvSpPr>
          <p:cNvPr id="3" name="Content Placeholder 2"/>
          <p:cNvSpPr>
            <a:spLocks noGrp="1"/>
          </p:cNvSpPr>
          <p:nvPr>
            <p:ph idx="1"/>
          </p:nvPr>
        </p:nvSpPr>
        <p:spPr/>
        <p:txBody>
          <a:bodyPr>
            <a:normAutofit/>
          </a:bodyPr>
          <a:lstStyle/>
          <a:p>
            <a:r>
              <a:rPr lang="en-ZA" dirty="0"/>
              <a:t>An overview of progress with </a:t>
            </a:r>
            <a:r>
              <a:rPr lang="en-ZA" dirty="0" err="1"/>
              <a:t>AfriVIP</a:t>
            </a:r>
            <a:r>
              <a:rPr lang="en-ZA" dirty="0"/>
              <a:t> and OER</a:t>
            </a:r>
          </a:p>
          <a:p>
            <a:r>
              <a:rPr lang="en-ZA" dirty="0"/>
              <a:t>A renewed sense of vision for these areas and how we can obtain greater management and personnel buy-in from the Faculty. </a:t>
            </a:r>
          </a:p>
          <a:p>
            <a:r>
              <a:rPr lang="en-ZA" dirty="0"/>
              <a:t>A better understanding of OER/Blended learning within the Faculty and their value, especially in respect of the teaching blocks for BVSc II</a:t>
            </a:r>
          </a:p>
          <a:p>
            <a:r>
              <a:rPr lang="en-ZA" dirty="0"/>
              <a:t>Some idea of the training that can be offered to increase confidence in blended learning/OER - e.g. a shortened workshop that was recently run.</a:t>
            </a:r>
          </a:p>
          <a:p>
            <a:r>
              <a:rPr lang="en-ZA" dirty="0"/>
              <a:t>A summary of the project to research the effectiveness of the block system. </a:t>
            </a:r>
          </a:p>
        </p:txBody>
      </p:sp>
    </p:spTree>
    <p:extLst>
      <p:ext uri="{BB962C8B-B14F-4D97-AF65-F5344CB8AC3E}">
        <p14:creationId xmlns:p14="http://schemas.microsoft.com/office/powerpoint/2010/main" val="334145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Discussion Topic</a:t>
            </a:r>
          </a:p>
        </p:txBody>
      </p:sp>
      <p:sp>
        <p:nvSpPr>
          <p:cNvPr id="3" name="Content Placeholder 2"/>
          <p:cNvSpPr>
            <a:spLocks noGrp="1"/>
          </p:cNvSpPr>
          <p:nvPr>
            <p:ph idx="1"/>
          </p:nvPr>
        </p:nvSpPr>
        <p:spPr/>
        <p:txBody>
          <a:bodyPr>
            <a:normAutofit/>
          </a:bodyPr>
          <a:lstStyle/>
          <a:p>
            <a:pPr marL="0" indent="0" algn="ctr">
              <a:buNone/>
            </a:pPr>
            <a:r>
              <a:rPr lang="en-ZA" sz="4800" b="1" dirty="0"/>
              <a:t>Activity</a:t>
            </a:r>
            <a:r>
              <a:rPr lang="en-ZA" sz="4800" dirty="0"/>
              <a:t>: </a:t>
            </a:r>
            <a:br>
              <a:rPr lang="en-ZA" sz="4800" dirty="0"/>
            </a:br>
            <a:r>
              <a:rPr lang="en-ZA" sz="4800" dirty="0"/>
              <a:t>Discussion / Plenary</a:t>
            </a:r>
          </a:p>
        </p:txBody>
      </p:sp>
      <p:sp>
        <p:nvSpPr>
          <p:cNvPr id="4" name="Text Placeholder 3"/>
          <p:cNvSpPr>
            <a:spLocks noGrp="1"/>
          </p:cNvSpPr>
          <p:nvPr>
            <p:ph type="body" sz="half" idx="2"/>
          </p:nvPr>
        </p:nvSpPr>
        <p:spPr/>
        <p:txBody>
          <a:bodyPr/>
          <a:lstStyle/>
          <a:p>
            <a:r>
              <a:rPr lang="en-ZA" dirty="0"/>
              <a:t>What training that can be offered to increase confidence in blended learning/OER/Block Teaching e.g. a shortened workshop that was recently run.</a:t>
            </a:r>
          </a:p>
          <a:p>
            <a:r>
              <a:rPr lang="en-ZA" dirty="0">
                <a:hlinkClick r:id="rId2" action="ppaction://hlinkfile"/>
              </a:rPr>
              <a:t>Existing Training Schedule</a:t>
            </a:r>
            <a:endParaRPr lang="en-ZA" dirty="0"/>
          </a:p>
        </p:txBody>
      </p:sp>
    </p:spTree>
    <p:extLst>
      <p:ext uri="{BB962C8B-B14F-4D97-AF65-F5344CB8AC3E}">
        <p14:creationId xmlns:p14="http://schemas.microsoft.com/office/powerpoint/2010/main" val="333653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29" y="2786849"/>
            <a:ext cx="8187071" cy="1958070"/>
          </a:xfrm>
        </p:spPr>
        <p:txBody>
          <a:bodyPr>
            <a:noAutofit/>
          </a:bodyPr>
          <a:lstStyle/>
          <a:p>
            <a:r>
              <a:rPr lang="en-ZA" sz="4300" dirty="0"/>
              <a:t>research Project to ascertain the effectiveness of the block system</a:t>
            </a:r>
          </a:p>
        </p:txBody>
      </p:sp>
    </p:spTree>
    <p:extLst>
      <p:ext uri="{BB962C8B-B14F-4D97-AF65-F5344CB8AC3E}">
        <p14:creationId xmlns:p14="http://schemas.microsoft.com/office/powerpoint/2010/main" val="412238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Participatory Action Research</a:t>
            </a:r>
          </a:p>
        </p:txBody>
      </p:sp>
      <p:sp>
        <p:nvSpPr>
          <p:cNvPr id="3" name="Content Placeholder 2"/>
          <p:cNvSpPr>
            <a:spLocks noGrp="1"/>
          </p:cNvSpPr>
          <p:nvPr>
            <p:ph idx="1"/>
          </p:nvPr>
        </p:nvSpPr>
        <p:spPr/>
        <p:txBody>
          <a:bodyPr/>
          <a:lstStyle/>
          <a:p>
            <a:r>
              <a:rPr lang="en-ZA" dirty="0"/>
              <a:t>How do we know if the B. Vet </a:t>
            </a:r>
            <a:r>
              <a:rPr lang="en-ZA" dirty="0" err="1"/>
              <a:t>Sci</a:t>
            </a:r>
            <a:r>
              <a:rPr lang="en-ZA" dirty="0"/>
              <a:t> II block system is effective?</a:t>
            </a:r>
          </a:p>
          <a:p>
            <a:r>
              <a:rPr lang="en-ZA" dirty="0"/>
              <a:t>How do we know if blended learning is helping transform student learning practices?</a:t>
            </a:r>
          </a:p>
          <a:p>
            <a:r>
              <a:rPr lang="en-ZA" dirty="0"/>
              <a:t>Do OER really deliver on their promise of access to quality readymade teaching materials?</a:t>
            </a:r>
          </a:p>
          <a:p>
            <a:endParaRPr lang="en-ZA" dirty="0"/>
          </a:p>
          <a:p>
            <a:r>
              <a:rPr lang="en-ZA" dirty="0"/>
              <a:t>OER Africa is supporting OP ascertain impact by suggesting a proposed PAR Agenda</a:t>
            </a:r>
          </a:p>
          <a:p>
            <a:endParaRPr lang="en-ZA" dirty="0"/>
          </a:p>
          <a:p>
            <a:pPr marL="0" indent="0">
              <a:buNone/>
            </a:pPr>
            <a:r>
              <a:rPr lang="en-ZA" dirty="0"/>
              <a:t>Proposed </a:t>
            </a:r>
            <a:r>
              <a:rPr lang="en-ZA" dirty="0">
                <a:hlinkClick r:id="rId2" action="ppaction://hlinkfile"/>
              </a:rPr>
              <a:t>PAR OP OER Africa Research Agenda</a:t>
            </a:r>
            <a:endParaRPr lang="en-ZA" dirty="0"/>
          </a:p>
        </p:txBody>
      </p:sp>
    </p:spTree>
    <p:extLst>
      <p:ext uri="{BB962C8B-B14F-4D97-AF65-F5344CB8AC3E}">
        <p14:creationId xmlns:p14="http://schemas.microsoft.com/office/powerpoint/2010/main" val="103982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Primary Research Question</a:t>
            </a:r>
          </a:p>
        </p:txBody>
      </p:sp>
      <p:sp>
        <p:nvSpPr>
          <p:cNvPr id="4" name="Text Placeholder 3"/>
          <p:cNvSpPr>
            <a:spLocks noGrp="1"/>
          </p:cNvSpPr>
          <p:nvPr>
            <p:ph type="body" sz="half" idx="2"/>
          </p:nvPr>
        </p:nvSpPr>
        <p:spPr/>
        <p:txBody>
          <a:bodyPr/>
          <a:lstStyle/>
          <a:p>
            <a:endParaRPr lang="en-ZA"/>
          </a:p>
        </p:txBody>
      </p:sp>
      <p:sp>
        <p:nvSpPr>
          <p:cNvPr id="5" name="Content Placeholder 2"/>
          <p:cNvSpPr>
            <a:spLocks noGrp="1"/>
          </p:cNvSpPr>
          <p:nvPr>
            <p:ph idx="1"/>
          </p:nvPr>
        </p:nvSpPr>
        <p:spPr/>
        <p:txBody>
          <a:bodyPr>
            <a:normAutofit/>
          </a:bodyPr>
          <a:lstStyle/>
          <a:p>
            <a:pPr marL="0" indent="0">
              <a:buNone/>
            </a:pPr>
            <a:r>
              <a:rPr lang="en-ZA" i="1" dirty="0"/>
              <a:t>What effect does the teaching system have on the long-term performance of students in the Bachelor of Veterinary Sciences programme?</a:t>
            </a:r>
          </a:p>
        </p:txBody>
      </p:sp>
    </p:spTree>
    <p:extLst>
      <p:ext uri="{BB962C8B-B14F-4D97-AF65-F5344CB8AC3E}">
        <p14:creationId xmlns:p14="http://schemas.microsoft.com/office/powerpoint/2010/main" val="1458529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Research Secondary Questions</a:t>
            </a:r>
          </a:p>
        </p:txBody>
      </p:sp>
      <p:sp>
        <p:nvSpPr>
          <p:cNvPr id="3" name="Content Placeholder 2"/>
          <p:cNvSpPr>
            <a:spLocks noGrp="1"/>
          </p:cNvSpPr>
          <p:nvPr>
            <p:ph idx="1"/>
          </p:nvPr>
        </p:nvSpPr>
        <p:spPr>
          <a:xfrm>
            <a:off x="1257300" y="1961147"/>
            <a:ext cx="10178322" cy="5366084"/>
          </a:xfrm>
        </p:spPr>
        <p:txBody>
          <a:bodyPr>
            <a:normAutofit/>
          </a:bodyPr>
          <a:lstStyle/>
          <a:p>
            <a:pPr marL="457200" lvl="0" indent="-457200">
              <a:buFont typeface="+mj-lt"/>
              <a:buAutoNum type="arabicPeriod"/>
            </a:pPr>
            <a:r>
              <a:rPr lang="en-ZA" dirty="0"/>
              <a:t>What effect does the block teaching system have on short-term results? Is performance better or worse than previous years?</a:t>
            </a:r>
          </a:p>
          <a:p>
            <a:pPr marL="457200" lvl="0" indent="-457200">
              <a:buFont typeface="+mj-lt"/>
              <a:buAutoNum type="arabicPeriod"/>
            </a:pPr>
            <a:r>
              <a:rPr lang="en-ZA" dirty="0"/>
              <a:t>What effect does the block teaching system have on subsequent results beyond second year? Is performance better or worse than previous years?</a:t>
            </a:r>
          </a:p>
          <a:p>
            <a:pPr marL="457200" lvl="0" indent="-457200">
              <a:buFont typeface="+mj-lt"/>
              <a:buAutoNum type="arabicPeriod"/>
            </a:pPr>
            <a:r>
              <a:rPr lang="en-ZA" dirty="0"/>
              <a:t>How do teaching and learning methods and educational approaches change as a consequence of the introduction of block teaching?</a:t>
            </a:r>
          </a:p>
          <a:p>
            <a:pPr marL="457200" lvl="0" indent="-457200">
              <a:buFont typeface="+mj-lt"/>
              <a:buAutoNum type="arabicPeriod"/>
            </a:pPr>
            <a:r>
              <a:rPr lang="en-ZA" dirty="0"/>
              <a:t>Does the block teaching system lead to a sustained increase in the use of educational resources and teaching aids? Why? To what extent are lecturers harnessing OER as part of this increased resource use?</a:t>
            </a:r>
          </a:p>
        </p:txBody>
      </p:sp>
    </p:spTree>
    <p:extLst>
      <p:ext uri="{BB962C8B-B14F-4D97-AF65-F5344CB8AC3E}">
        <p14:creationId xmlns:p14="http://schemas.microsoft.com/office/powerpoint/2010/main" val="3201029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Secondary Research Questions</a:t>
            </a:r>
          </a:p>
        </p:txBody>
      </p:sp>
      <p:sp>
        <p:nvSpPr>
          <p:cNvPr id="3" name="Content Placeholder 2"/>
          <p:cNvSpPr>
            <a:spLocks noGrp="1"/>
          </p:cNvSpPr>
          <p:nvPr>
            <p:ph idx="1"/>
          </p:nvPr>
        </p:nvSpPr>
        <p:spPr>
          <a:xfrm>
            <a:off x="1257300" y="1908202"/>
            <a:ext cx="10178322" cy="3593591"/>
          </a:xfrm>
        </p:spPr>
        <p:txBody>
          <a:bodyPr/>
          <a:lstStyle/>
          <a:p>
            <a:pPr marL="457200" lvl="0" indent="-457200">
              <a:buFont typeface="+mj-lt"/>
              <a:buAutoNum type="arabicPeriod" startAt="5"/>
            </a:pPr>
            <a:r>
              <a:rPr lang="en-ZA" dirty="0"/>
              <a:t>How do assessment practices change with the introduction of the block teaching system? What are the consequences – negative and positive – of this</a:t>
            </a:r>
            <a:r>
              <a:rPr lang="en-GB" sz="1200" dirty="0"/>
              <a:t> </a:t>
            </a:r>
            <a:r>
              <a:rPr lang="en-ZA" dirty="0"/>
              <a:t>?</a:t>
            </a:r>
          </a:p>
          <a:p>
            <a:pPr marL="457200" lvl="0" indent="-457200">
              <a:buFont typeface="+mj-lt"/>
              <a:buAutoNum type="arabicPeriod" startAt="5"/>
            </a:pPr>
            <a:r>
              <a:rPr lang="en-ZA" dirty="0"/>
              <a:t>What effect does the block teaching system have on lecturers? Does it demand more or less of their time? Does it lead to improved or diminished research output?</a:t>
            </a:r>
          </a:p>
          <a:p>
            <a:pPr lvl="1"/>
            <a:r>
              <a:rPr lang="en-ZA" dirty="0"/>
              <a:t>If more, why is this? And is this only in the short term due to introduction of the block teaching system or is it likely to be ongoing?</a:t>
            </a:r>
          </a:p>
          <a:p>
            <a:pPr lvl="1"/>
            <a:r>
              <a:rPr lang="en-ZA" dirty="0"/>
              <a:t>If less, where are the savings? And what are lecturers doing with the time saved?</a:t>
            </a:r>
          </a:p>
          <a:p>
            <a:pPr marL="457200" lvl="0" indent="-457200">
              <a:buFont typeface="+mj-lt"/>
              <a:buAutoNum type="arabicPeriod" startAt="7"/>
            </a:pPr>
            <a:r>
              <a:rPr lang="en-ZA" dirty="0"/>
              <a:t>What impact does the block teaching system have on programme management and administration? Do these associated overhead costs increase or decrease?</a:t>
            </a:r>
          </a:p>
          <a:p>
            <a:endParaRPr lang="en-ZA" dirty="0"/>
          </a:p>
        </p:txBody>
      </p:sp>
    </p:spTree>
    <p:extLst>
      <p:ext uri="{BB962C8B-B14F-4D97-AF65-F5344CB8AC3E}">
        <p14:creationId xmlns:p14="http://schemas.microsoft.com/office/powerpoint/2010/main" val="1885661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Research Secondary Questions</a:t>
            </a:r>
          </a:p>
        </p:txBody>
      </p:sp>
      <p:sp>
        <p:nvSpPr>
          <p:cNvPr id="3" name="Content Placeholder 2"/>
          <p:cNvSpPr>
            <a:spLocks noGrp="1"/>
          </p:cNvSpPr>
          <p:nvPr>
            <p:ph idx="1"/>
          </p:nvPr>
        </p:nvSpPr>
        <p:spPr>
          <a:xfrm>
            <a:off x="1257300" y="1961148"/>
            <a:ext cx="10178322" cy="5366084"/>
          </a:xfrm>
        </p:spPr>
        <p:txBody>
          <a:bodyPr>
            <a:normAutofit/>
          </a:bodyPr>
          <a:lstStyle/>
          <a:p>
            <a:pPr marL="457200" lvl="0" indent="-457200">
              <a:buFont typeface="+mj-lt"/>
              <a:buAutoNum type="arabicPeriod" startAt="8"/>
            </a:pPr>
            <a:r>
              <a:rPr lang="en-ZA" dirty="0"/>
              <a:t>How are students’ lives affected by the block teaching system? Is it leading to any diminution in their social/campus life as students</a:t>
            </a:r>
            <a:r>
              <a:rPr lang="en-GB" sz="1200" dirty="0"/>
              <a:t> </a:t>
            </a:r>
            <a:r>
              <a:rPr lang="en-ZA" dirty="0"/>
              <a:t>?</a:t>
            </a:r>
          </a:p>
          <a:p>
            <a:pPr marL="457200" lvl="0" indent="-457200">
              <a:buFont typeface="+mj-lt"/>
              <a:buAutoNum type="arabicPeriod" startAt="8"/>
            </a:pPr>
            <a:r>
              <a:rPr lang="en-ZA" dirty="0"/>
              <a:t>What are the unintended consequences of implementation of the block teaching system?</a:t>
            </a:r>
          </a:p>
          <a:p>
            <a:pPr marL="342900" indent="-342900">
              <a:buFont typeface="+mj-lt"/>
              <a:buAutoNum type="arabicPeriod" startAt="8"/>
            </a:pPr>
            <a:r>
              <a:rPr lang="en-GB" sz="1600" dirty="0"/>
              <a:t> </a:t>
            </a:r>
            <a:r>
              <a:rPr lang="en-GB" dirty="0"/>
              <a:t>Would this be + or – for the lecturer or the student or does it only refer to student performance?  If only performance of students, will it only be the assessment practice in the block system that will determine whether it is positive or negative?</a:t>
            </a:r>
            <a:endParaRPr lang="en-ZA" dirty="0"/>
          </a:p>
          <a:p>
            <a:pPr marL="342900" indent="-342900">
              <a:buFont typeface="+mj-lt"/>
              <a:buAutoNum type="arabicPeriod" startAt="8"/>
            </a:pPr>
            <a:r>
              <a:rPr lang="en-GB" sz="1600" dirty="0"/>
              <a:t> </a:t>
            </a:r>
            <a:r>
              <a:rPr lang="en-GB" dirty="0"/>
              <a:t>Would it be possible to determine this – it is the first year that the students come to OP (remember they do the 1</a:t>
            </a:r>
            <a:r>
              <a:rPr lang="en-GB" baseline="30000" dirty="0"/>
              <a:t>st</a:t>
            </a:r>
            <a:r>
              <a:rPr lang="en-GB" dirty="0"/>
              <a:t> year at the Hatfield campus)  What would it be measured against?</a:t>
            </a:r>
            <a:endParaRPr lang="en-ZA" dirty="0"/>
          </a:p>
        </p:txBody>
      </p:sp>
    </p:spTree>
    <p:extLst>
      <p:ext uri="{BB962C8B-B14F-4D97-AF65-F5344CB8AC3E}">
        <p14:creationId xmlns:p14="http://schemas.microsoft.com/office/powerpoint/2010/main" val="3597125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Research Team</a:t>
            </a:r>
          </a:p>
        </p:txBody>
      </p:sp>
      <p:sp>
        <p:nvSpPr>
          <p:cNvPr id="3" name="Content Placeholder 2"/>
          <p:cNvSpPr>
            <a:spLocks noGrp="1"/>
          </p:cNvSpPr>
          <p:nvPr>
            <p:ph idx="1"/>
          </p:nvPr>
        </p:nvSpPr>
        <p:spPr/>
        <p:txBody>
          <a:bodyPr/>
          <a:lstStyle/>
          <a:p>
            <a:r>
              <a:rPr lang="en-ZA" dirty="0"/>
              <a:t>Education Innovation Unit: El-Marie Mostert and Marius </a:t>
            </a:r>
            <a:r>
              <a:rPr lang="en-ZA" dirty="0" err="1"/>
              <a:t>Piennar</a:t>
            </a:r>
            <a:endParaRPr lang="en-ZA" dirty="0"/>
          </a:p>
          <a:p>
            <a:r>
              <a:rPr lang="en-ZA" dirty="0"/>
              <a:t>Faculty of Veterinary Science:  </a:t>
            </a:r>
            <a:r>
              <a:rPr lang="en-ZA" dirty="0" err="1"/>
              <a:t>Dietmar</a:t>
            </a:r>
            <a:r>
              <a:rPr lang="en-ZA" dirty="0"/>
              <a:t>(?) &amp; others (?)</a:t>
            </a:r>
          </a:p>
          <a:p>
            <a:r>
              <a:rPr lang="en-ZA" dirty="0"/>
              <a:t>OER Africa: Neil Butcher &amp; Andrew Moore</a:t>
            </a:r>
          </a:p>
        </p:txBody>
      </p:sp>
    </p:spTree>
    <p:extLst>
      <p:ext uri="{BB962C8B-B14F-4D97-AF65-F5344CB8AC3E}">
        <p14:creationId xmlns:p14="http://schemas.microsoft.com/office/powerpoint/2010/main" val="221426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Thank You</a:t>
            </a:r>
          </a:p>
        </p:txBody>
      </p:sp>
      <p:sp>
        <p:nvSpPr>
          <p:cNvPr id="3" name="Subtitle 2"/>
          <p:cNvSpPr>
            <a:spLocks noGrp="1"/>
          </p:cNvSpPr>
          <p:nvPr>
            <p:ph type="subTitle" idx="1"/>
          </p:nvPr>
        </p:nvSpPr>
        <p:spPr/>
        <p:txBody>
          <a:bodyPr/>
          <a:lstStyle/>
          <a:p>
            <a:endParaRPr lang="en-ZA" dirty="0"/>
          </a:p>
        </p:txBody>
      </p:sp>
    </p:spTree>
    <p:extLst>
      <p:ext uri="{BB962C8B-B14F-4D97-AF65-F5344CB8AC3E}">
        <p14:creationId xmlns:p14="http://schemas.microsoft.com/office/powerpoint/2010/main" val="170076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Discussion Topics</a:t>
            </a:r>
          </a:p>
        </p:txBody>
      </p:sp>
      <p:sp>
        <p:nvSpPr>
          <p:cNvPr id="3" name="Content Placeholder 2"/>
          <p:cNvSpPr>
            <a:spLocks noGrp="1"/>
          </p:cNvSpPr>
          <p:nvPr>
            <p:ph idx="1"/>
          </p:nvPr>
        </p:nvSpPr>
        <p:spPr/>
        <p:txBody>
          <a:bodyPr>
            <a:normAutofit/>
          </a:bodyPr>
          <a:lstStyle/>
          <a:p>
            <a:pPr marL="0" indent="0" algn="ctr">
              <a:buNone/>
            </a:pPr>
            <a:r>
              <a:rPr lang="en-ZA" sz="4800" b="1" dirty="0"/>
              <a:t>Activity</a:t>
            </a:r>
            <a:r>
              <a:rPr lang="en-ZA" sz="4800" dirty="0"/>
              <a:t>: </a:t>
            </a:r>
            <a:br>
              <a:rPr lang="en-ZA" sz="4800" dirty="0"/>
            </a:br>
            <a:r>
              <a:rPr lang="en-ZA" sz="4800" dirty="0"/>
              <a:t>Discussion / Plenary</a:t>
            </a:r>
          </a:p>
        </p:txBody>
      </p:sp>
      <p:sp>
        <p:nvSpPr>
          <p:cNvPr id="4" name="Text Placeholder 3"/>
          <p:cNvSpPr>
            <a:spLocks noGrp="1"/>
          </p:cNvSpPr>
          <p:nvPr>
            <p:ph type="body" sz="half" idx="2"/>
          </p:nvPr>
        </p:nvSpPr>
        <p:spPr/>
        <p:txBody>
          <a:bodyPr/>
          <a:lstStyle/>
          <a:p>
            <a:r>
              <a:rPr lang="en-ZA" dirty="0"/>
              <a:t>What are OER? </a:t>
            </a:r>
          </a:p>
          <a:p>
            <a:r>
              <a:rPr lang="en-ZA" dirty="0"/>
              <a:t>What are their value proposition?</a:t>
            </a:r>
          </a:p>
        </p:txBody>
      </p:sp>
    </p:spTree>
    <p:extLst>
      <p:ext uri="{BB962C8B-B14F-4D97-AF65-F5344CB8AC3E}">
        <p14:creationId xmlns:p14="http://schemas.microsoft.com/office/powerpoint/2010/main" val="242720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29" y="2540199"/>
            <a:ext cx="8187071" cy="1633217"/>
          </a:xfrm>
        </p:spPr>
        <p:txBody>
          <a:bodyPr>
            <a:normAutofit/>
          </a:bodyPr>
          <a:lstStyle/>
          <a:p>
            <a:r>
              <a:rPr lang="en-ZA" sz="4800" dirty="0"/>
              <a:t>progress at OP with </a:t>
            </a:r>
            <a:r>
              <a:rPr lang="en-ZA" sz="4800" dirty="0" err="1"/>
              <a:t>AfriVIP</a:t>
            </a:r>
            <a:r>
              <a:rPr lang="en-ZA" sz="4800" dirty="0"/>
              <a:t> and OER</a:t>
            </a:r>
          </a:p>
        </p:txBody>
      </p:sp>
    </p:spTree>
    <p:extLst>
      <p:ext uri="{BB962C8B-B14F-4D97-AF65-F5344CB8AC3E}">
        <p14:creationId xmlns:p14="http://schemas.microsoft.com/office/powerpoint/2010/main" val="145652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Background</a:t>
            </a:r>
          </a:p>
        </p:txBody>
      </p:sp>
      <p:sp>
        <p:nvSpPr>
          <p:cNvPr id="3" name="Content Placeholder 2"/>
          <p:cNvSpPr>
            <a:spLocks noGrp="1"/>
          </p:cNvSpPr>
          <p:nvPr>
            <p:ph idx="1"/>
          </p:nvPr>
        </p:nvSpPr>
        <p:spPr/>
        <p:txBody>
          <a:bodyPr>
            <a:normAutofit/>
          </a:bodyPr>
          <a:lstStyle/>
          <a:p>
            <a:r>
              <a:rPr lang="en-ZA" dirty="0"/>
              <a:t>Phase I: (2012-2014) OER Africa (with funding from William and Flora Hewlett Foundation) worked closely with Department of Veterinary Tropical Diseases to; </a:t>
            </a:r>
          </a:p>
          <a:p>
            <a:pPr lvl="1"/>
            <a:r>
              <a:rPr lang="en-ZA" dirty="0"/>
              <a:t>Conceive an education model that embraced technology and ‘openness’</a:t>
            </a:r>
          </a:p>
          <a:p>
            <a:pPr lvl="1"/>
            <a:r>
              <a:rPr lang="en-ZA" dirty="0"/>
              <a:t>Provide awareness of OER to staff within the wider faculty</a:t>
            </a:r>
          </a:p>
          <a:p>
            <a:pPr lvl="1"/>
            <a:r>
              <a:rPr lang="en-ZA" dirty="0"/>
              <a:t>Construct </a:t>
            </a:r>
            <a:r>
              <a:rPr lang="en-ZA" dirty="0" err="1"/>
              <a:t>AfriVIP</a:t>
            </a:r>
            <a:r>
              <a:rPr lang="en-ZA" dirty="0"/>
              <a:t>, an online repository of quality veterinary teaching and learning resources, as an initial mechanism to achieve the vision of a blended open learning environment. </a:t>
            </a:r>
          </a:p>
          <a:p>
            <a:r>
              <a:rPr lang="en-ZA" dirty="0"/>
              <a:t>By the end of phase I </a:t>
            </a:r>
            <a:r>
              <a:rPr lang="en-ZA" dirty="0" err="1"/>
              <a:t>AfriVIP</a:t>
            </a:r>
            <a:r>
              <a:rPr lang="en-ZA" dirty="0"/>
              <a:t> was launched (</a:t>
            </a:r>
            <a:r>
              <a:rPr lang="en-ZA" dirty="0">
                <a:hlinkClick r:id="rId2"/>
              </a:rPr>
              <a:t>http://www.afrivip.org/</a:t>
            </a:r>
            <a:r>
              <a:rPr lang="en-ZA" dirty="0"/>
              <a:t>) containing predominately CPD resources.</a:t>
            </a:r>
          </a:p>
          <a:p>
            <a:r>
              <a:rPr lang="en-ZA" dirty="0"/>
              <a:t>Phase II commenced in 2015 and will run to early 2017.</a:t>
            </a:r>
          </a:p>
        </p:txBody>
      </p:sp>
    </p:spTree>
    <p:extLst>
      <p:ext uri="{BB962C8B-B14F-4D97-AF65-F5344CB8AC3E}">
        <p14:creationId xmlns:p14="http://schemas.microsoft.com/office/powerpoint/2010/main" val="416458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500816" y="541421"/>
            <a:ext cx="9727438" cy="6020212"/>
          </a:xfrm>
          <a:prstGeom prst="rect">
            <a:avLst/>
          </a:prstGeom>
        </p:spPr>
      </p:pic>
    </p:spTree>
    <p:extLst>
      <p:ext uri="{BB962C8B-B14F-4D97-AF65-F5344CB8AC3E}">
        <p14:creationId xmlns:p14="http://schemas.microsoft.com/office/powerpoint/2010/main" val="374190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Phase II Original Vision</a:t>
            </a:r>
          </a:p>
        </p:txBody>
      </p:sp>
      <p:sp>
        <p:nvSpPr>
          <p:cNvPr id="3" name="Content Placeholder 2"/>
          <p:cNvSpPr>
            <a:spLocks noGrp="1"/>
          </p:cNvSpPr>
          <p:nvPr>
            <p:ph idx="1"/>
          </p:nvPr>
        </p:nvSpPr>
        <p:spPr/>
        <p:txBody>
          <a:bodyPr>
            <a:normAutofit/>
          </a:bodyPr>
          <a:lstStyle/>
          <a:p>
            <a:pPr marL="0" indent="0">
              <a:buNone/>
            </a:pPr>
            <a:r>
              <a:rPr lang="en-ZA" dirty="0"/>
              <a:t>The intention of Phase II was to build on the progress made in the earlier phase, enlarge the resources offerings, grow the number of UP staff and students involved,  but also research the impact of the initiatives in ‘transforming teaching and learning’. To achieve this the following three thrusts were envisaged:</a:t>
            </a:r>
          </a:p>
          <a:p>
            <a:pPr marL="457200" indent="-457200">
              <a:buFont typeface="+mj-lt"/>
              <a:buAutoNum type="arabicPeriod"/>
            </a:pPr>
            <a:r>
              <a:rPr lang="en-ZA" dirty="0"/>
              <a:t>Continue to build and expand the </a:t>
            </a:r>
            <a:r>
              <a:rPr lang="en-ZA" dirty="0" err="1"/>
              <a:t>AfriVIP</a:t>
            </a:r>
            <a:r>
              <a:rPr lang="en-ZA" dirty="0"/>
              <a:t> repository</a:t>
            </a:r>
          </a:p>
          <a:p>
            <a:pPr marL="457200" indent="-457200">
              <a:buFont typeface="+mj-lt"/>
              <a:buAutoNum type="arabicPeriod"/>
            </a:pPr>
            <a:r>
              <a:rPr lang="en-ZA" dirty="0"/>
              <a:t>Encourage staff and students, beyond the VTD Department, to adopt and contribute OER through advocacy and training. </a:t>
            </a:r>
          </a:p>
          <a:p>
            <a:pPr marL="457200" indent="-457200">
              <a:buFont typeface="+mj-lt"/>
              <a:buAutoNum type="arabicPeriod"/>
            </a:pPr>
            <a:r>
              <a:rPr lang="en-ZA" dirty="0"/>
              <a:t>Use </a:t>
            </a:r>
            <a:r>
              <a:rPr lang="en-ZA" dirty="0" err="1"/>
              <a:t>AfriVIP</a:t>
            </a:r>
            <a:r>
              <a:rPr lang="en-ZA" dirty="0"/>
              <a:t> to develop collaborative partners within the region.</a:t>
            </a:r>
          </a:p>
        </p:txBody>
      </p:sp>
    </p:spTree>
    <p:extLst>
      <p:ext uri="{BB962C8B-B14F-4D97-AF65-F5344CB8AC3E}">
        <p14:creationId xmlns:p14="http://schemas.microsoft.com/office/powerpoint/2010/main" val="222641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Phase II Targets</a:t>
            </a:r>
          </a:p>
        </p:txBody>
      </p:sp>
      <p:sp>
        <p:nvSpPr>
          <p:cNvPr id="3" name="Content Placeholder 2"/>
          <p:cNvSpPr>
            <a:spLocks noGrp="1"/>
          </p:cNvSpPr>
          <p:nvPr>
            <p:ph idx="1"/>
          </p:nvPr>
        </p:nvSpPr>
        <p:spPr>
          <a:xfrm>
            <a:off x="1251678" y="1491916"/>
            <a:ext cx="10178322" cy="4870783"/>
          </a:xfrm>
        </p:spPr>
        <p:txBody>
          <a:bodyPr>
            <a:normAutofit fontScale="92500" lnSpcReduction="20000"/>
          </a:bodyPr>
          <a:lstStyle/>
          <a:p>
            <a:pPr marL="457200" indent="-457200">
              <a:buFont typeface="+mj-lt"/>
              <a:buAutoNum type="arabicPeriod"/>
            </a:pPr>
            <a:r>
              <a:rPr lang="en-ZA" dirty="0"/>
              <a:t>All Continuing Professional Development (CPD) courses being offered by </a:t>
            </a:r>
            <a:r>
              <a:rPr lang="en-ZA" dirty="0" err="1"/>
              <a:t>Onderstepoort</a:t>
            </a:r>
            <a:r>
              <a:rPr lang="en-ZA" dirty="0"/>
              <a:t> will be developed using OER, with at least 5 new courses operational by the end of the grant.</a:t>
            </a:r>
          </a:p>
          <a:p>
            <a:pPr marL="457200" indent="-457200">
              <a:buFont typeface="+mj-lt"/>
              <a:buAutoNum type="arabicPeriod"/>
            </a:pPr>
            <a:r>
              <a:rPr lang="en-ZA" dirty="0"/>
              <a:t>The newly established </a:t>
            </a:r>
            <a:r>
              <a:rPr lang="en-ZA" dirty="0" err="1"/>
              <a:t>AfriVIP</a:t>
            </a:r>
            <a:r>
              <a:rPr lang="en-ZA" dirty="0"/>
              <a:t> Portal will be systematically integrated into the delivery of at least four different undergraduate and postgraduate programs at the Faculty, as a primary source of educational materials for these programs</a:t>
            </a:r>
          </a:p>
          <a:p>
            <a:pPr marL="457200" indent="-457200">
              <a:buFont typeface="+mj-lt"/>
              <a:buAutoNum type="arabicPeriod"/>
            </a:pPr>
            <a:r>
              <a:rPr lang="en-ZA" dirty="0"/>
              <a:t>A revised institutional policy on intellectual property will have been developed under the auspices of the Information Governance Committee, based on the lessons learned from the work at </a:t>
            </a:r>
            <a:r>
              <a:rPr lang="en-ZA" dirty="0" err="1"/>
              <a:t>Onderstepoort</a:t>
            </a:r>
            <a:endParaRPr lang="en-ZA" dirty="0"/>
          </a:p>
          <a:p>
            <a:pPr marL="457200" indent="-457200">
              <a:buFont typeface="+mj-lt"/>
              <a:buAutoNum type="arabicPeriod"/>
            </a:pPr>
            <a:r>
              <a:rPr lang="en-ZA" dirty="0"/>
              <a:t>Planning engagements with at least one other Faculty at the University of Pretoria will have been concluded, with commitment from that Faculty for integration of OER into its educational activities</a:t>
            </a:r>
          </a:p>
          <a:p>
            <a:pPr marL="457200" indent="-457200">
              <a:buFont typeface="+mj-lt"/>
              <a:buAutoNum type="arabicPeriod"/>
            </a:pPr>
            <a:r>
              <a:rPr lang="en-ZA" dirty="0"/>
              <a:t>At least two other Faculties of Veterinary Sciences from Southern and/or Eastern Africa will be actively contributing resources to the development of the </a:t>
            </a:r>
            <a:r>
              <a:rPr lang="en-ZA" dirty="0" err="1"/>
              <a:t>AfriVIP</a:t>
            </a:r>
            <a:r>
              <a:rPr lang="en-ZA" dirty="0"/>
              <a:t> Portal.</a:t>
            </a:r>
          </a:p>
          <a:p>
            <a:pPr marL="457200" indent="-457200">
              <a:buFont typeface="+mj-lt"/>
              <a:buAutoNum type="arabicPeriod"/>
            </a:pPr>
            <a:r>
              <a:rPr lang="en-ZA" dirty="0"/>
              <a:t>A detailed collaborative project will have been successfully designed, incorporating at least 4-5 of the Faculties of Veterinary Science participating in the Regional Deans’ meeting</a:t>
            </a:r>
          </a:p>
        </p:txBody>
      </p:sp>
    </p:spTree>
    <p:extLst>
      <p:ext uri="{BB962C8B-B14F-4D97-AF65-F5344CB8AC3E}">
        <p14:creationId xmlns:p14="http://schemas.microsoft.com/office/powerpoint/2010/main" val="185977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Phase II Strategy</a:t>
            </a:r>
          </a:p>
        </p:txBody>
      </p:sp>
      <p:sp>
        <p:nvSpPr>
          <p:cNvPr id="3" name="Content Placeholder 2"/>
          <p:cNvSpPr>
            <a:spLocks noGrp="1"/>
          </p:cNvSpPr>
          <p:nvPr>
            <p:ph idx="1"/>
          </p:nvPr>
        </p:nvSpPr>
        <p:spPr>
          <a:xfrm>
            <a:off x="1251678" y="1828801"/>
            <a:ext cx="10178322" cy="4076699"/>
          </a:xfrm>
        </p:spPr>
        <p:txBody>
          <a:bodyPr>
            <a:normAutofit fontScale="92500" lnSpcReduction="10000"/>
          </a:bodyPr>
          <a:lstStyle/>
          <a:p>
            <a:r>
              <a:rPr lang="en-ZA" dirty="0"/>
              <a:t>Create a Faculty OER Management Team to co-ordinate initiatives. </a:t>
            </a:r>
          </a:p>
          <a:p>
            <a:r>
              <a:rPr lang="en-ZA" dirty="0"/>
              <a:t>Create a steering committee to provide an enhanced vision</a:t>
            </a:r>
          </a:p>
          <a:p>
            <a:r>
              <a:rPr lang="en-ZA" dirty="0"/>
              <a:t>Expand </a:t>
            </a:r>
            <a:r>
              <a:rPr lang="en-ZA" dirty="0" err="1"/>
              <a:t>AfriVIP</a:t>
            </a:r>
            <a:r>
              <a:rPr lang="en-ZA" dirty="0"/>
              <a:t> functionality</a:t>
            </a:r>
          </a:p>
          <a:p>
            <a:pPr lvl="1"/>
            <a:r>
              <a:rPr lang="en-ZA" dirty="0"/>
              <a:t>Automate the allocation of CPD points</a:t>
            </a:r>
          </a:p>
          <a:p>
            <a:pPr lvl="1"/>
            <a:r>
              <a:rPr lang="en-ZA" dirty="0"/>
              <a:t>Provide users with a CPD portfolio that creates a SAVC CPD report.</a:t>
            </a:r>
          </a:p>
          <a:p>
            <a:r>
              <a:rPr lang="en-ZA" dirty="0"/>
              <a:t>Encourage departmental and student contributions to </a:t>
            </a:r>
            <a:r>
              <a:rPr lang="en-ZA" dirty="0" err="1"/>
              <a:t>AfriVIP</a:t>
            </a:r>
            <a:endParaRPr lang="en-ZA" dirty="0"/>
          </a:p>
          <a:p>
            <a:r>
              <a:rPr lang="en-ZA" dirty="0"/>
              <a:t>Use the requirement to move to block teaching to encourage blended learning and use of OER in numerous 2</a:t>
            </a:r>
            <a:r>
              <a:rPr lang="en-ZA" baseline="30000" dirty="0"/>
              <a:t>nd</a:t>
            </a:r>
            <a:r>
              <a:rPr lang="en-ZA" dirty="0"/>
              <a:t> Year subjects.</a:t>
            </a:r>
          </a:p>
          <a:p>
            <a:r>
              <a:rPr lang="en-ZA" dirty="0"/>
              <a:t>Invite deans of regional faculties to Pretoria to conceive a collaborative project. </a:t>
            </a:r>
          </a:p>
          <a:p>
            <a:r>
              <a:rPr lang="en-ZA" dirty="0"/>
              <a:t>Prepare a draft OER policy/strategy document at conclusion of Phase II to inform UP management on how to adjust IP policy statements.</a:t>
            </a:r>
          </a:p>
        </p:txBody>
      </p:sp>
    </p:spTree>
    <p:extLst>
      <p:ext uri="{BB962C8B-B14F-4D97-AF65-F5344CB8AC3E}">
        <p14:creationId xmlns:p14="http://schemas.microsoft.com/office/powerpoint/2010/main" val="262551535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169</TotalTime>
  <Words>1556</Words>
  <Application>Microsoft Office PowerPoint</Application>
  <PresentationFormat>Widescreen</PresentationFormat>
  <Paragraphs>121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Impact</vt:lpstr>
      <vt:lpstr>Gill Sans MT</vt:lpstr>
      <vt:lpstr>Arial</vt:lpstr>
      <vt:lpstr>Badge</vt:lpstr>
      <vt:lpstr>Onderstepoort – OER Africa</vt:lpstr>
      <vt:lpstr>Agenda</vt:lpstr>
      <vt:lpstr>Discussion Topics</vt:lpstr>
      <vt:lpstr>progress at OP with AfriVIP and OER</vt:lpstr>
      <vt:lpstr>Background</vt:lpstr>
      <vt:lpstr>PowerPoint Presentation</vt:lpstr>
      <vt:lpstr>Phase II Original Vision</vt:lpstr>
      <vt:lpstr>Phase II Targets</vt:lpstr>
      <vt:lpstr>Phase II Strategy</vt:lpstr>
      <vt:lpstr>Progress Report</vt:lpstr>
      <vt:lpstr>Progress: Regional Deans</vt:lpstr>
      <vt:lpstr>Progress Report</vt:lpstr>
      <vt:lpstr>A renewed sense of vision &amp; how we can obtain greater buy-in from the Faculty for AfriVIP?</vt:lpstr>
      <vt:lpstr>Discussion Topics</vt:lpstr>
      <vt:lpstr>understanding OER/Blended learning within the Faculty and their value particularly in respect to the teaching blocks for BVSc II</vt:lpstr>
      <vt:lpstr>OER’s Role in Teaching &amp; Learning</vt:lpstr>
      <vt:lpstr>Blended Learning</vt:lpstr>
      <vt:lpstr>Block Teaching</vt:lpstr>
      <vt:lpstr>training Approaches to increase confidence in blended learning/OER</vt:lpstr>
      <vt:lpstr>Discussion Topic</vt:lpstr>
      <vt:lpstr>research Project to ascertain the effectiveness of the block system</vt:lpstr>
      <vt:lpstr>Participatory Action Research</vt:lpstr>
      <vt:lpstr>Primary Research Question</vt:lpstr>
      <vt:lpstr>Research Secondary Questions</vt:lpstr>
      <vt:lpstr>Secondary Research Questions</vt:lpstr>
      <vt:lpstr>Research Secondary Questions</vt:lpstr>
      <vt:lpstr>Research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Onderstepoort – OER Africa</dc:title>
  <dc:creator>Andrew Moore</dc:creator>
  <cp:lastModifiedBy>Andrew Moore</cp:lastModifiedBy>
  <cp:revision>27</cp:revision>
  <dcterms:created xsi:type="dcterms:W3CDTF">2016-02-18T05:25:45Z</dcterms:created>
  <dcterms:modified xsi:type="dcterms:W3CDTF">2016-02-18T08:25:36Z</dcterms:modified>
</cp:coreProperties>
</file>