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F4D8D-5A58-4E77-A34F-E64140B0E6C4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DACF9-003D-4035-B26E-4823ACCC15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Topic Twelve</a:t>
            </a:r>
            <a:r>
              <a:rPr lang="en-US" b="1" dirty="0"/>
              <a:t>: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Non-governmental Organizations in Extension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NGO Weaknesses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/>
              <a:t>NGOs' small size means that their projects rarely address the structural factors that underlie rural poverty.</a:t>
            </a:r>
            <a:r>
              <a:rPr lang="en-US" dirty="0"/>
              <a:t> Small size, independence, and differences in philosophy also militate against learning from each other's experience and against the creation of effective forums, whether at national or provincial </a:t>
            </a:r>
            <a:r>
              <a:rPr lang="en-US" dirty="0" smtClean="0"/>
              <a:t>levels</a:t>
            </a:r>
          </a:p>
          <a:p>
            <a:r>
              <a:rPr lang="en-US" dirty="0"/>
              <a:t>Some "</a:t>
            </a:r>
            <a:r>
              <a:rPr lang="en-US" u="sng" dirty="0"/>
              <a:t>fashionable" locations have become so densely populated by a diversity of NGOs that </a:t>
            </a:r>
            <a:r>
              <a:rPr lang="en-US" dirty="0"/>
              <a:t>problems have arisen not merely of competition for the same clientele, but of some undermining the activities of others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NGOs </a:t>
            </a:r>
            <a:r>
              <a:rPr lang="en-US" u="sng" dirty="0"/>
              <a:t>have limited capacities for agricultural technology development </a:t>
            </a:r>
            <a:r>
              <a:rPr lang="en-US" dirty="0"/>
              <a:t>and dissemination and limited awareness of how to create effective demand-pull on government services. </a:t>
            </a:r>
          </a:p>
          <a:p>
            <a:r>
              <a:rPr lang="en-US" dirty="0"/>
              <a:t>Some NGOs are </a:t>
            </a:r>
            <a:r>
              <a:rPr lang="en-US" u="sng" dirty="0"/>
              <a:t>more accountable to external funding agencies than to the clientele they claim to serve. </a:t>
            </a:r>
            <a:r>
              <a:rPr lang="en-US" dirty="0"/>
              <a:t>Donor pressure to achieve short-term impacts, combined with a lack of cross-learning, has led in some cases to the promotion of inappropriate technology,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77200" cy="1341438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What extension services can do to further collaborate with NGOs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05800" cy="4830763"/>
          </a:xfrm>
        </p:spPr>
        <p:txBody>
          <a:bodyPr/>
          <a:lstStyle/>
          <a:p>
            <a:r>
              <a:rPr lang="en-US" u="sng" dirty="0"/>
              <a:t>Explicit recognition of the wide diversity of NGO types</a:t>
            </a:r>
            <a:r>
              <a:rPr lang="en-US" dirty="0"/>
              <a:t> will be necessary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Extension services therefore </a:t>
            </a:r>
            <a:r>
              <a:rPr lang="en-US" u="sng" dirty="0"/>
              <a:t>need to search for links with NGOs from a position of confidence </a:t>
            </a:r>
            <a:r>
              <a:rPr lang="en-US" dirty="0"/>
              <a:t>that the research-extension system already has, or at least has </a:t>
            </a:r>
            <a:r>
              <a:rPr lang="en-US" u="sng" dirty="0"/>
              <a:t>the capacity to generate, something useful to NGOs </a:t>
            </a:r>
            <a:r>
              <a:rPr lang="en-US" dirty="0"/>
              <a:t>and their clients.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GOs will have </a:t>
            </a:r>
            <a:r>
              <a:rPr lang="en-US" u="sng" dirty="0"/>
              <a:t>to bring an open agenda into the relationship, where possible keeping some resources </a:t>
            </a:r>
            <a:r>
              <a:rPr lang="en-US" dirty="0"/>
              <a:t>"unallocated" in order to be able to respond to needs as they are articulated by </a:t>
            </a:r>
            <a:r>
              <a:rPr lang="en-US" dirty="0" smtClean="0"/>
              <a:t>NGOs</a:t>
            </a:r>
          </a:p>
          <a:p>
            <a:r>
              <a:rPr lang="en-US" dirty="0"/>
              <a:t>efforts will have to be made </a:t>
            </a:r>
            <a:r>
              <a:rPr lang="en-US" u="sng" dirty="0"/>
              <a:t>to convey both feedback on existing technologies and NGOs' requirements </a:t>
            </a:r>
            <a:r>
              <a:rPr lang="en-US" dirty="0"/>
              <a:t>for new technologies to researchers.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 and NGO staff </a:t>
            </a:r>
            <a:r>
              <a:rPr lang="en-US" u="sng" dirty="0"/>
              <a:t>can jointly participate in training courses (ideally led by a joint team</a:t>
            </a:r>
            <a:r>
              <a:rPr lang="en-US" dirty="0"/>
              <a:t>) in the action-oriented methods such as participatory rural appraisal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and Action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People </a:t>
            </a:r>
            <a:r>
              <a:rPr lang="en-US" sz="4000" b="1" dirty="0">
                <a:solidFill>
                  <a:srgbClr val="FF0000"/>
                </a:solidFill>
              </a:rPr>
              <a:t>don’t care how much you know, until they know how much you care about them.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 and gain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8800"/>
              <a:t>	There’s no gain without pain.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Benjamin Franklin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65238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The role of nongovernmental organizations in extension</a:t>
            </a:r>
            <a:br>
              <a:rPr lang="en-US" sz="31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/>
              <a:t>many observers have suggested that agricultural and rural development strategies would benefit from increased collaboration </a:t>
            </a:r>
            <a:r>
              <a:rPr lang="en-US" dirty="0"/>
              <a:t>between government research and extension organizations and nongovernmental development organizations, </a:t>
            </a:r>
            <a:endParaRPr lang="en-US" dirty="0" smtClean="0"/>
          </a:p>
          <a:p>
            <a:r>
              <a:rPr lang="en-US" dirty="0" smtClean="0"/>
              <a:t>Donors </a:t>
            </a:r>
            <a:r>
              <a:rPr lang="en-US" dirty="0"/>
              <a:t>in particular have begun to call </a:t>
            </a:r>
            <a:r>
              <a:rPr lang="en-US" u="sng" dirty="0"/>
              <a:t>for more NGO involvement in </a:t>
            </a:r>
            <a:r>
              <a:rPr lang="en-US" u="sng" dirty="0" err="1"/>
              <a:t>programmes</a:t>
            </a:r>
            <a:r>
              <a:rPr lang="en-US" u="sng" dirty="0"/>
              <a:t> that have traditionally been implemented through the public sector, and there has been a recent upsurge of donor interest in direct-funding south-based NGOs.</a:t>
            </a:r>
          </a:p>
          <a:p>
            <a:r>
              <a:rPr lang="en-US" dirty="0"/>
              <a:t>These advocates of closer NGO-GO collaboration have tended to underemphasize: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NGO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NGOs are defined here </a:t>
            </a:r>
            <a:r>
              <a:rPr lang="en-US" u="sng" dirty="0"/>
              <a:t>as non-membership development-oriented organizations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. </a:t>
            </a:r>
            <a:r>
              <a:rPr lang="en-US" dirty="0"/>
              <a:t>They are therefore </a:t>
            </a:r>
            <a:r>
              <a:rPr lang="en-US" u="sng" dirty="0"/>
              <a:t>distinct from </a:t>
            </a:r>
            <a:r>
              <a:rPr lang="en-US" u="sng" dirty="0" smtClean="0"/>
              <a:t>formal </a:t>
            </a:r>
            <a:r>
              <a:rPr lang="en-US" u="sng" dirty="0"/>
              <a:t>and informal membership organizations </a:t>
            </a:r>
            <a:r>
              <a:rPr lang="en-US" dirty="0"/>
              <a:t>such as farmers' associations.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even within this definition, there </a:t>
            </a:r>
            <a:r>
              <a:rPr lang="en-US" u="sng" dirty="0"/>
              <a:t>exists wide diversity of origins and philosophy. 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Some </a:t>
            </a:r>
            <a:r>
              <a:rPr lang="en-US" dirty="0"/>
              <a:t>NGOs were set up </a:t>
            </a:r>
            <a:r>
              <a:rPr lang="en-US" u="sng" dirty="0"/>
              <a:t>by </a:t>
            </a:r>
            <a:r>
              <a:rPr lang="en-US" b="1" u="sng" dirty="0"/>
              <a:t>left-leaning professionals or academics in opposition to the politics of government or its support for or indifference to the prevailing patterns of corruption, patronage, or authoritarianism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are based on </a:t>
            </a:r>
            <a:r>
              <a:rPr lang="en-US" u="sng" dirty="0"/>
              <a:t>religious principles, others on a broadly humanitarian ethos, and yet others were set up as quasi-consultancy </a:t>
            </a:r>
            <a:r>
              <a:rPr lang="en-US" dirty="0"/>
              <a:t>concerns in response to recent donor-funding initiatives. </a:t>
            </a:r>
            <a:endParaRPr lang="en-US" dirty="0" smtClean="0"/>
          </a:p>
          <a:p>
            <a:r>
              <a:rPr lang="en-US" u="sng" dirty="0" smtClean="0"/>
              <a:t>Their </a:t>
            </a:r>
            <a:r>
              <a:rPr lang="en-US" u="sng" dirty="0"/>
              <a:t>ideological orientations also differ widely in relation to agricultural technology</a:t>
            </a:r>
            <a:r>
              <a:rPr lang="en-US" dirty="0"/>
              <a:t>: many are concerned with low external input agriculture, others pursue fundamentally organic approaches, </a:t>
            </a:r>
            <a:r>
              <a:rPr lang="en-US" dirty="0" smtClean="0"/>
              <a:t>and, </a:t>
            </a:r>
            <a:r>
              <a:rPr lang="en-US" dirty="0"/>
              <a:t>some are concerned to strengthen or reinstate traditional agricultural practices which formed the basis of social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8683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NGO Strengths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majorities of NGOs are </a:t>
            </a:r>
            <a:r>
              <a:rPr lang="en-US" u="sng" dirty="0"/>
              <a:t>small and horizontally structured with short lines of communication and are therefore capable of responding flexibly and rapidly to clients' needs and to changing circumstances.</a:t>
            </a:r>
            <a:r>
              <a:rPr lang="en-US" dirty="0"/>
              <a:t>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They </a:t>
            </a:r>
            <a:r>
              <a:rPr lang="en-US" dirty="0"/>
              <a:t>are also characterized by </a:t>
            </a:r>
            <a:r>
              <a:rPr lang="en-US" b="1" dirty="0"/>
              <a:t>a work ethic conducive to generating sustainable processes and impacts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NGOs' concern with the rural poor means that they often </a:t>
            </a:r>
            <a:r>
              <a:rPr lang="en-US" u="sng" dirty="0"/>
              <a:t>maintain a field presence in remote locations, where it is difficult to keep government staff in post.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One of NGOs' main concerns has been </a:t>
            </a:r>
            <a:r>
              <a:rPr lang="en-US" u="sng" dirty="0"/>
              <a:t>to identify the needs of the rural poor in sustainable agricultural development. </a:t>
            </a:r>
            <a:endParaRPr lang="en-US" u="sng" dirty="0" smtClean="0"/>
          </a:p>
          <a:p>
            <a:pPr lvl="0"/>
            <a:r>
              <a:rPr lang="en-US" dirty="0" smtClean="0"/>
              <a:t>They </a:t>
            </a:r>
            <a:r>
              <a:rPr lang="en-US" dirty="0"/>
              <a:t>have therefore </a:t>
            </a:r>
            <a:r>
              <a:rPr lang="en-US" u="sng" dirty="0"/>
              <a:t>pioneered a wide range of participatory methods for diagnosis</a:t>
            </a:r>
            <a:r>
              <a:rPr lang="en-US" dirty="0"/>
              <a:t> and, in some contexts, have developed and introduced systems approaches for testing new technology, for example in Chile (</a:t>
            </a:r>
            <a:r>
              <a:rPr lang="en-US" dirty="0" err="1"/>
              <a:t>Sotomayor</a:t>
            </a:r>
            <a:r>
              <a:rPr lang="en-US" dirty="0"/>
              <a:t>, 1991). </a:t>
            </a:r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/>
              <a:t>some cases, </a:t>
            </a:r>
            <a:r>
              <a:rPr lang="en-US" u="sng" dirty="0"/>
              <a:t>these approaches have extended beyond fanning systems into processing and marketing</a:t>
            </a:r>
            <a:r>
              <a:rPr lang="en-US" dirty="0"/>
              <a:t>, as with soya in Bangladesh (Buckland &amp; Graham, 1990), sesame in the Gambia (Gilbert, 1990), and cocoa in Bolivia (Trujillo, 1991).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NGOs' </a:t>
            </a:r>
            <a:r>
              <a:rPr lang="en-US" u="sng" dirty="0"/>
              <a:t>rapport with farmers has allowed them to draw on local knowledge systems in the design of technology </a:t>
            </a:r>
            <a:r>
              <a:rPr lang="en-US" dirty="0"/>
              <a:t>options and to strengthen such systems by ensuring that the technologies developed are reintegrated into them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NGOs have also developed </a:t>
            </a:r>
            <a:r>
              <a:rPr lang="en-US" b="1" u="sng" dirty="0"/>
              <a:t>innovative dissemination </a:t>
            </a:r>
            <a:r>
              <a:rPr lang="en-US" u="sng" dirty="0"/>
              <a:t>methods, relying on farmer-to-farmer contact, whether on a group or individual basis </a:t>
            </a:r>
            <a:r>
              <a:rPr lang="en-US" dirty="0"/>
              <a:t>(e.g., </a:t>
            </a:r>
            <a:r>
              <a:rPr lang="en-US" dirty="0" err="1"/>
              <a:t>Sollows</a:t>
            </a:r>
            <a:r>
              <a:rPr lang="en-US" dirty="0"/>
              <a:t>, </a:t>
            </a:r>
            <a:r>
              <a:rPr lang="en-US" dirty="0" err="1"/>
              <a:t>Thongpan</a:t>
            </a:r>
            <a:r>
              <a:rPr lang="en-US" dirty="0"/>
              <a:t>, &amp; </a:t>
            </a:r>
            <a:r>
              <a:rPr lang="en-US" dirty="0" err="1"/>
              <a:t>Leelapatra</a:t>
            </a:r>
            <a:r>
              <a:rPr lang="en-US" dirty="0"/>
              <a:t>, 1993). </a:t>
            </a:r>
          </a:p>
          <a:p>
            <a:pPr lvl="0"/>
            <a:r>
              <a:rPr lang="en-US" dirty="0"/>
              <a:t>In some cases, NGOs have </a:t>
            </a:r>
            <a:r>
              <a:rPr lang="en-US" b="1" i="1" u="sng" dirty="0"/>
              <a:t>developed</a:t>
            </a:r>
            <a:r>
              <a:rPr lang="en-US" b="1" u="sng" dirty="0"/>
              <a:t> new technologies </a:t>
            </a:r>
            <a:r>
              <a:rPr lang="en-US" dirty="0"/>
              <a:t>such as soya production in Bangladesh  or management practices such as the sloping agricultural land technology in the Philippines (Watson &amp; </a:t>
            </a:r>
            <a:r>
              <a:rPr lang="en-US" dirty="0" err="1"/>
              <a:t>Laquihon</a:t>
            </a:r>
            <a:r>
              <a:rPr lang="en-US" dirty="0"/>
              <a:t>, 1993</a:t>
            </a:r>
            <a:r>
              <a:rPr lang="en-US" dirty="0" smtClean="0"/>
              <a:t>),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but more often they have sought to </a:t>
            </a:r>
            <a:r>
              <a:rPr lang="en-US" b="1" i="1" dirty="0"/>
              <a:t>adapt</a:t>
            </a:r>
            <a:r>
              <a:rPr lang="en-US" b="1" dirty="0"/>
              <a:t> existing technologies</a:t>
            </a:r>
            <a:r>
              <a:rPr lang="en-US" dirty="0"/>
              <a:t>, such as PRADAN's efforts in India to scale down technologies developed by government for mushroom and raw silk production and so </a:t>
            </a:r>
            <a:r>
              <a:rPr lang="en-US" b="1" dirty="0"/>
              <a:t>make them accessible to small-scale farmers</a:t>
            </a:r>
            <a:r>
              <a:rPr lang="en-US" dirty="0"/>
              <a:t> (</a:t>
            </a:r>
            <a:r>
              <a:rPr lang="en-US" dirty="0" err="1"/>
              <a:t>Vasimalai</a:t>
            </a:r>
            <a:r>
              <a:rPr lang="en-US" dirty="0"/>
              <a:t>, 1993).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one of the main </a:t>
            </a:r>
            <a:r>
              <a:rPr lang="en-US" u="sng" dirty="0"/>
              <a:t>strengths of NGOs </a:t>
            </a:r>
            <a:r>
              <a:rPr lang="en-US" dirty="0"/>
              <a:t>has been their </a:t>
            </a:r>
            <a:r>
              <a:rPr lang="en-US" b="1" dirty="0"/>
              <a:t>work in group formation</a:t>
            </a:r>
            <a:r>
              <a:rPr lang="en-US" dirty="0"/>
              <a:t>. This has been in response to perceived needs at several levels: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934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Topic Twelve:  </vt:lpstr>
      <vt:lpstr> The role of nongovernmental organizations in extension </vt:lpstr>
      <vt:lpstr>NGO characteristics</vt:lpstr>
      <vt:lpstr>Slide 4</vt:lpstr>
      <vt:lpstr>NGO Strengths  </vt:lpstr>
      <vt:lpstr>Slide 6</vt:lpstr>
      <vt:lpstr>Slide 7</vt:lpstr>
      <vt:lpstr>Slide 8</vt:lpstr>
      <vt:lpstr>Slide 9</vt:lpstr>
      <vt:lpstr>NGO Weaknesses  </vt:lpstr>
      <vt:lpstr>Slide 11</vt:lpstr>
      <vt:lpstr>What extension services can do to further collaborate with NGOs </vt:lpstr>
      <vt:lpstr>Slide 13</vt:lpstr>
      <vt:lpstr>Slide 14</vt:lpstr>
      <vt:lpstr>Knowledge and Action</vt:lpstr>
      <vt:lpstr>pain and gain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Twelve:  </dc:title>
  <dc:creator>danielt</dc:creator>
  <cp:lastModifiedBy>danielt</cp:lastModifiedBy>
  <cp:revision>1</cp:revision>
  <dcterms:created xsi:type="dcterms:W3CDTF">2011-11-25T16:46:58Z</dcterms:created>
  <dcterms:modified xsi:type="dcterms:W3CDTF">2011-11-25T16:50:41Z</dcterms:modified>
</cp:coreProperties>
</file>