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10/6/2018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GB" dirty="0" smtClean="0"/>
              <a:t>Moderating ICT examinations</a:t>
            </a:r>
            <a:endParaRPr lang="en-US" sz="2400" dirty="0" smtClean="0"/>
          </a:p>
          <a:p>
            <a:pPr lvl="1"/>
            <a:r>
              <a:rPr lang="en-GB" dirty="0" smtClean="0"/>
              <a:t>Marking and Marking Scheme and rubrics </a:t>
            </a:r>
            <a:endParaRPr lang="en-US" sz="2400" dirty="0" smtClean="0"/>
          </a:p>
          <a:p>
            <a:pPr lvl="1"/>
            <a:r>
              <a:rPr lang="en-GB" dirty="0" smtClean="0"/>
              <a:t>Giving Feedback </a:t>
            </a:r>
            <a:endParaRPr lang="en-US" sz="2400" dirty="0" smtClean="0"/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E2751D"/>
                </a:solidFill>
              </a:rPr>
              <a:t>Important tips in Assessment </a:t>
            </a:r>
            <a:endParaRPr lang="en-US" sz="5400" b="1" dirty="0">
              <a:solidFill>
                <a:srgbClr val="E2751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77" y="1600200"/>
            <a:ext cx="8685428" cy="49276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000" dirty="0" smtClean="0"/>
              <a:t>Match your assessment to your class and students</a:t>
            </a:r>
          </a:p>
          <a:p>
            <a:pPr>
              <a:lnSpc>
                <a:spcPct val="130000"/>
              </a:lnSpc>
            </a:pPr>
            <a:r>
              <a:rPr lang="en-US" sz="3000" dirty="0" smtClean="0"/>
              <a:t>Help your students learn from their assessments</a:t>
            </a:r>
          </a:p>
          <a:p>
            <a:pPr>
              <a:lnSpc>
                <a:spcPct val="130000"/>
              </a:lnSpc>
            </a:pPr>
            <a:r>
              <a:rPr lang="en-US" sz="3000" dirty="0" smtClean="0"/>
              <a:t>Use other types of assessments in addition to multiple choice quizzes/tests</a:t>
            </a:r>
          </a:p>
          <a:p>
            <a:pPr>
              <a:lnSpc>
                <a:spcPct val="130000"/>
              </a:lnSpc>
            </a:pPr>
            <a:r>
              <a:rPr lang="en-US" sz="3000" dirty="0" smtClean="0"/>
              <a:t>Use assessment to motivate students!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701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6600"/>
            <a:ext cx="8229600" cy="5689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err="1" smtClean="0"/>
              <a:t>Fenying</a:t>
            </a:r>
            <a:r>
              <a:rPr lang="en-US" sz="2800" dirty="0" smtClean="0"/>
              <a:t>, M. (2003). </a:t>
            </a:r>
            <a:r>
              <a:rPr lang="en-US" sz="2800" dirty="0"/>
              <a:t>Motivating Students by Modifying Evaluation </a:t>
            </a:r>
            <a:r>
              <a:rPr lang="en-US" sz="2800" dirty="0" smtClean="0"/>
              <a:t>Methods. English Teaching Forum, 41(1), 38-41. http</a:t>
            </a:r>
            <a:r>
              <a:rPr lang="en-US" sz="2800" dirty="0"/>
              <a:t>://</a:t>
            </a:r>
            <a:r>
              <a:rPr lang="en-US" sz="2800" dirty="0" err="1"/>
              <a:t>americanenglish.state.gov</a:t>
            </a:r>
            <a:r>
              <a:rPr lang="en-US" sz="2800" dirty="0" smtClean="0"/>
              <a:t>/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Hamayan</a:t>
            </a:r>
            <a:r>
              <a:rPr lang="en-US" sz="2800" dirty="0"/>
              <a:t>, E.V. (1995). Approaches to alternative assessment. </a:t>
            </a:r>
            <a:r>
              <a:rPr lang="en-US" sz="2800" i="1" dirty="0"/>
              <a:t>Annual Review of Applied Linguistics, 15</a:t>
            </a:r>
            <a:r>
              <a:rPr lang="en-US" sz="2800" dirty="0"/>
              <a:t>, 212-226.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Huerta-Macias, A. (1995). Alternative assessment: Responses to commonly asked questions. </a:t>
            </a:r>
            <a:r>
              <a:rPr lang="en-US" sz="2800" i="1" dirty="0"/>
              <a:t>TESOL Journal, 5</a:t>
            </a:r>
            <a:r>
              <a:rPr lang="en-US" sz="2800" dirty="0"/>
              <a:t>, 8-10</a:t>
            </a:r>
            <a:r>
              <a:rPr lang="en-US" sz="2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Norris, J</a:t>
            </a:r>
            <a:r>
              <a:rPr lang="en-US" sz="2800" dirty="0"/>
              <a:t>. </a:t>
            </a:r>
            <a:r>
              <a:rPr lang="en-US" sz="2800" dirty="0" smtClean="0"/>
              <a:t>(2012). Purposeful language assessment</a:t>
            </a:r>
            <a:r>
              <a:rPr lang="en-US" sz="2800" dirty="0"/>
              <a:t>: Selecting the </a:t>
            </a:r>
            <a:r>
              <a:rPr lang="en-US" sz="2800" dirty="0" smtClean="0"/>
              <a:t>right alternative </a:t>
            </a:r>
            <a:r>
              <a:rPr lang="en-US" sz="2800" dirty="0"/>
              <a:t>t</a:t>
            </a:r>
            <a:r>
              <a:rPr lang="en-US" sz="2800" dirty="0" smtClean="0"/>
              <a:t>est.  </a:t>
            </a:r>
            <a:r>
              <a:rPr lang="en-US" sz="2800" i="1" dirty="0"/>
              <a:t>English Teaching Forum</a:t>
            </a:r>
            <a:r>
              <a:rPr lang="en-US" sz="2800" dirty="0"/>
              <a:t>, </a:t>
            </a:r>
            <a:r>
              <a:rPr lang="en-US" sz="2800" dirty="0" smtClean="0"/>
              <a:t>50(3), 41-45</a:t>
            </a:r>
            <a:r>
              <a:rPr lang="en-US" sz="2800" dirty="0"/>
              <a:t>. http://</a:t>
            </a:r>
            <a:r>
              <a:rPr lang="en-US" sz="2800" dirty="0" err="1"/>
              <a:t>americanenglish.state.gov</a:t>
            </a:r>
            <a:r>
              <a:rPr lang="en-US" sz="2800" dirty="0"/>
              <a:t>/</a:t>
            </a:r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Shaping the Way we Teach English: </a:t>
            </a:r>
            <a:br>
              <a:rPr lang="en-US" sz="2800" dirty="0" smtClean="0"/>
            </a:br>
            <a:r>
              <a:rPr lang="en-US" sz="2800" dirty="0" smtClean="0"/>
              <a:t>http</a:t>
            </a:r>
            <a:r>
              <a:rPr lang="en-US" sz="2800" dirty="0"/>
              <a:t>://</a:t>
            </a:r>
            <a:r>
              <a:rPr lang="en-US" sz="2800" dirty="0" err="1"/>
              <a:t>www.americanenglish.state.gov</a:t>
            </a:r>
            <a:r>
              <a:rPr lang="en-US" sz="2800" dirty="0"/>
              <a:t>/resources/shaping-way-we-teach-</a:t>
            </a:r>
            <a:r>
              <a:rPr lang="en-US" sz="2800" dirty="0" err="1"/>
              <a:t>english</a:t>
            </a: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73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4"/>
          <p:cNvSpPr txBox="1"/>
          <p:nvPr/>
        </p:nvSpPr>
        <p:spPr>
          <a:xfrm>
            <a:off x="466974" y="391228"/>
            <a:ext cx="8177804" cy="6282664"/>
          </a:xfrm>
          <a:prstGeom prst="rect">
            <a:avLst/>
          </a:prstGeom>
        </p:spPr>
        <p:txBody>
          <a:bodyPr wrap="square" lIns="0" tIns="6815" rIns="0" bIns="0" rtlCol="0">
            <a:noAutofit/>
          </a:bodyPr>
          <a:lstStyle/>
          <a:p>
            <a:pPr marL="11128" marR="9985">
              <a:lnSpc>
                <a:spcPts val="1073"/>
              </a:lnSpc>
            </a:pPr>
            <a:endParaRPr lang="en-US" sz="2800" b="1" dirty="0" smtClean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Bookman Old Style" pitchFamily="18" charset="0"/>
                <a:cs typeface="Arial"/>
              </a:rPr>
              <a:t>M</a:t>
            </a:r>
            <a:r>
              <a:rPr sz="2800" dirty="0" smtClean="0">
                <a:latin typeface="Bookman Old Style" pitchFamily="18" charset="0"/>
                <a:cs typeface="Arial"/>
              </a:rPr>
              <a:t>ark</a:t>
            </a:r>
            <a:r>
              <a:rPr lang="en-US" sz="2800" dirty="0" smtClean="0">
                <a:latin typeface="Bookman Old Style" pitchFamily="18" charset="0"/>
                <a:cs typeface="Arial"/>
              </a:rPr>
              <a:t>ing</a:t>
            </a:r>
            <a:r>
              <a:rPr sz="2800" dirty="0" smtClean="0">
                <a:latin typeface="Bookman Old Style" pitchFamily="18" charset="0"/>
                <a:cs typeface="Arial"/>
              </a:rPr>
              <a:t> schemes ensure</a:t>
            </a:r>
            <a:r>
              <a:rPr lang="en-US" sz="2800" dirty="0" smtClean="0">
                <a:latin typeface="Bookman Old Style" pitchFamily="18" charset="0"/>
                <a:cs typeface="Arial"/>
              </a:rPr>
              <a:t>s</a:t>
            </a:r>
            <a:r>
              <a:rPr sz="2800" dirty="0" smtClean="0">
                <a:latin typeface="Bookman Old Style" pitchFamily="18" charset="0"/>
                <a:cs typeface="Arial"/>
              </a:rPr>
              <a:t> that the examinations are marked consistently and fairl</a:t>
            </a:r>
            <a:r>
              <a:rPr sz="2800" spc="-69" dirty="0" smtClean="0">
                <a:latin typeface="Bookman Old Style" pitchFamily="18" charset="0"/>
                <a:cs typeface="Arial"/>
              </a:rPr>
              <a:t>y</a:t>
            </a:r>
            <a:r>
              <a:rPr sz="2800" dirty="0" smtClean="0">
                <a:latin typeface="Bookman Old Style" pitchFamily="18" charset="0"/>
                <a:cs typeface="Arial"/>
              </a:rPr>
              <a:t>. </a:t>
            </a:r>
            <a:endParaRPr lang="en-US" sz="2800" dirty="0" smtClean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</a:pPr>
            <a:endParaRPr lang="en-US" sz="2800" dirty="0" smtClean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</a:pPr>
            <a:r>
              <a:rPr lang="en-US" sz="2800" dirty="0" smtClean="0">
                <a:latin typeface="Bookman Old Style" pitchFamily="18" charset="0"/>
                <a:cs typeface="Arial"/>
              </a:rPr>
              <a:t>P</a:t>
            </a:r>
            <a:r>
              <a:rPr sz="2800" dirty="0" smtClean="0">
                <a:latin typeface="Bookman Old Style" pitchFamily="18" charset="0"/>
                <a:cs typeface="Arial"/>
              </a:rPr>
              <a:t>rovide markers with an indication of the nature and range of candidates’</a:t>
            </a:r>
            <a:r>
              <a:rPr sz="2800" spc="-30" dirty="0" smtClean="0">
                <a:latin typeface="Bookman Old Style" pitchFamily="18" charset="0"/>
                <a:cs typeface="Arial"/>
              </a:rPr>
              <a:t> </a:t>
            </a:r>
            <a:r>
              <a:rPr sz="2800" dirty="0" smtClean="0">
                <a:latin typeface="Bookman Old Style" pitchFamily="18" charset="0"/>
                <a:cs typeface="Arial"/>
              </a:rPr>
              <a:t>responses likely to be worthy of credit.</a:t>
            </a:r>
            <a:r>
              <a:rPr sz="2800" spc="-17" dirty="0" smtClean="0">
                <a:latin typeface="Bookman Old Style" pitchFamily="18" charset="0"/>
                <a:cs typeface="Arial"/>
              </a:rPr>
              <a:t> </a:t>
            </a:r>
            <a:endParaRPr lang="en-US" sz="2800" spc="-17" dirty="0" smtClean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</a:pPr>
            <a:endParaRPr lang="en-US" sz="2800" spc="-17" dirty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</a:pPr>
            <a:r>
              <a:rPr lang="en-US" sz="2800" dirty="0" smtClean="0">
                <a:latin typeface="Bookman Old Style" pitchFamily="18" charset="0"/>
                <a:cs typeface="Arial"/>
              </a:rPr>
              <a:t>Set </a:t>
            </a:r>
            <a:r>
              <a:rPr sz="2800" dirty="0" smtClean="0">
                <a:latin typeface="Bookman Old Style" pitchFamily="18" charset="0"/>
                <a:cs typeface="Arial"/>
              </a:rPr>
              <a:t>out criteria which they should apply in allocating marks to candidates’</a:t>
            </a:r>
            <a:r>
              <a:rPr sz="2800" spc="-34" dirty="0" smtClean="0">
                <a:latin typeface="Bookman Old Style" pitchFamily="18" charset="0"/>
                <a:cs typeface="Arial"/>
              </a:rPr>
              <a:t> </a:t>
            </a:r>
            <a:r>
              <a:rPr sz="2800" dirty="0" smtClean="0">
                <a:latin typeface="Bookman Old Style" pitchFamily="18" charset="0"/>
                <a:cs typeface="Arial"/>
              </a:rPr>
              <a:t>responses.</a:t>
            </a:r>
            <a:r>
              <a:rPr sz="2800" spc="-17" dirty="0" smtClean="0">
                <a:latin typeface="Bookman Old Style" pitchFamily="18" charset="0"/>
                <a:cs typeface="Arial"/>
              </a:rPr>
              <a:t> </a:t>
            </a:r>
            <a:endParaRPr lang="en-US" sz="2800" spc="-17" dirty="0" smtClean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</a:pPr>
            <a:endParaRPr lang="en-US" sz="2800" spc="-17" dirty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</a:pPr>
            <a:r>
              <a:rPr sz="2800" dirty="0" smtClean="0">
                <a:latin typeface="Bookman Old Style" pitchFamily="18" charset="0"/>
                <a:cs typeface="Arial"/>
              </a:rPr>
              <a:t>The mark schemes should be read in conjunction with these general marking instructions.</a:t>
            </a:r>
            <a:endParaRPr sz="2800" dirty="0">
              <a:latin typeface="Bookman Old Style" pitchFamily="18" charset="0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451" y="667390"/>
            <a:ext cx="7884257" cy="6190845"/>
          </a:xfrm>
          <a:prstGeom prst="rect">
            <a:avLst/>
          </a:prstGeom>
        </p:spPr>
        <p:txBody>
          <a:bodyPr wrap="square" lIns="80120" tIns="40060" rIns="80120" bIns="40060">
            <a:spAutoFit/>
          </a:bodyPr>
          <a:lstStyle/>
          <a:p>
            <a:pPr marL="11128" marR="9985" algn="just">
              <a:lnSpc>
                <a:spcPts val="1073"/>
              </a:lnSpc>
            </a:pPr>
            <a:endParaRPr lang="en-US" sz="2800" b="1" i="1" spc="-1" dirty="0" smtClean="0">
              <a:latin typeface="Bookman Old Style" pitchFamily="18" charset="0"/>
              <a:cs typeface="Arial"/>
            </a:endParaRPr>
          </a:p>
          <a:p>
            <a:pPr marL="11128" marR="9985" algn="just">
              <a:lnSpc>
                <a:spcPts val="1073"/>
              </a:lnSpc>
            </a:pPr>
            <a:endParaRPr lang="en-US" sz="2800" b="1" i="1" spc="-1" dirty="0">
              <a:latin typeface="Bookman Old Style" pitchFamily="18" charset="0"/>
              <a:cs typeface="Arial"/>
            </a:endParaRPr>
          </a:p>
          <a:p>
            <a:pPr marL="11128" marR="9985" algn="just">
              <a:lnSpc>
                <a:spcPts val="1073"/>
              </a:lnSpc>
            </a:pPr>
            <a:r>
              <a:rPr lang="en-US" sz="2800" b="1" spc="-1" dirty="0" smtClean="0">
                <a:latin typeface="Bookman Old Style" pitchFamily="18" charset="0"/>
                <a:cs typeface="Arial"/>
              </a:rPr>
              <a:t>Quality of candidates’ responses</a:t>
            </a:r>
            <a:endParaRPr lang="en-US" sz="2800" dirty="0" smtClean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</a:pPr>
            <a:endParaRPr lang="en-US" sz="2800" dirty="0" smtClean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</a:pPr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  <a:cs typeface="Arial"/>
              </a:rPr>
              <a:t>In marking the examination papers, </a:t>
            </a:r>
          </a:p>
          <a:p>
            <a:pPr marL="11128" algn="just">
              <a:lnSpc>
                <a:spcPct val="98508"/>
              </a:lnSpc>
            </a:pPr>
            <a:endParaRPr lang="en-US" sz="2800" dirty="0">
              <a:latin typeface="Bookman Old Style" pitchFamily="18" charset="0"/>
              <a:cs typeface="Arial"/>
            </a:endParaRPr>
          </a:p>
          <a:p>
            <a:pPr marL="11128" algn="just">
              <a:lnSpc>
                <a:spcPct val="98508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  <a:cs typeface="Arial"/>
              </a:rPr>
              <a:t> Emphasis is on looking for a quality of response reflecting the level of competence expected to be exhibited by a students.</a:t>
            </a:r>
          </a:p>
          <a:p>
            <a:pPr marL="11128" algn="just">
              <a:lnSpc>
                <a:spcPct val="98508"/>
              </a:lnSpc>
              <a:buFont typeface="Wingdings" pitchFamily="2" charset="2"/>
              <a:buChar char="Ø"/>
            </a:pPr>
            <a:endParaRPr lang="en-US" sz="2800" dirty="0" smtClean="0">
              <a:latin typeface="Bookman Old Style" pitchFamily="18" charset="0"/>
              <a:cs typeface="Arial"/>
            </a:endParaRPr>
          </a:p>
          <a:p>
            <a:pPr marL="11128" marR="9985">
              <a:lnSpc>
                <a:spcPts val="1073"/>
              </a:lnSpc>
            </a:pPr>
            <a:r>
              <a:rPr lang="en-US" sz="2800" b="1" dirty="0" smtClean="0">
                <a:latin typeface="Bookman Old Style" pitchFamily="18" charset="0"/>
                <a:cs typeface="Arial"/>
              </a:rPr>
              <a:t>Flexibility in marking</a:t>
            </a:r>
            <a:endParaRPr lang="en-US" sz="2800" dirty="0" smtClean="0">
              <a:latin typeface="Bookman Old Style" pitchFamily="18" charset="0"/>
              <a:cs typeface="Arial"/>
            </a:endParaRPr>
          </a:p>
          <a:p>
            <a:pPr marL="11128">
              <a:lnSpc>
                <a:spcPct val="98508"/>
              </a:lnSpc>
            </a:pPr>
            <a:endParaRPr lang="en-US" sz="2800" dirty="0" smtClean="0">
              <a:latin typeface="Bookman Old Style" pitchFamily="18" charset="0"/>
              <a:cs typeface="Arial"/>
            </a:endParaRPr>
          </a:p>
          <a:p>
            <a:pPr marL="11128">
              <a:lnSpc>
                <a:spcPct val="98508"/>
              </a:lnSpc>
            </a:pPr>
            <a:r>
              <a:rPr lang="en-US" sz="2800" dirty="0" smtClean="0">
                <a:latin typeface="Bookman Old Style" pitchFamily="18" charset="0"/>
                <a:cs typeface="Arial"/>
              </a:rPr>
              <a:t>Mark schemes are not intended to be totally prescriptive. However, comprehensive </a:t>
            </a:r>
          </a:p>
          <a:p>
            <a:pPr marL="11128">
              <a:lnSpc>
                <a:spcPct val="98508"/>
              </a:lnSpc>
            </a:pPr>
            <a:endParaRPr lang="en-US" sz="2800" dirty="0">
              <a:latin typeface="Bookman Old Style" pitchFamily="18" charset="0"/>
              <a:cs typeface="Arial"/>
            </a:endParaRPr>
          </a:p>
          <a:p>
            <a:pPr marL="11128">
              <a:lnSpc>
                <a:spcPct val="98508"/>
              </a:lnSpc>
            </a:pPr>
            <a:r>
              <a:rPr lang="en-US" sz="2800" dirty="0" smtClean="0">
                <a:latin typeface="Bookman Old Style" pitchFamily="18" charset="0"/>
                <a:cs typeface="Arial"/>
              </a:rPr>
              <a:t>No mark scheme can cover all the responses which candidates may produce.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451" y="598350"/>
            <a:ext cx="7884257" cy="4255187"/>
          </a:xfrm>
          <a:prstGeom prst="rect">
            <a:avLst/>
          </a:prstGeom>
        </p:spPr>
        <p:txBody>
          <a:bodyPr wrap="square" lIns="80120" tIns="40060" rIns="80120" bIns="40060">
            <a:spAutoFit/>
          </a:bodyPr>
          <a:lstStyle/>
          <a:p>
            <a:pPr marL="11128" algn="just">
              <a:lnSpc>
                <a:spcPct val="98508"/>
              </a:lnSpc>
            </a:pPr>
            <a:r>
              <a:rPr lang="en-US" sz="3200" dirty="0" smtClean="0">
                <a:latin typeface="Arial"/>
                <a:cs typeface="Arial"/>
              </a:rPr>
              <a:t>-	When confronted with unanticipated answers, professional judgment should highly be exercised to assess the validity of answers. </a:t>
            </a:r>
          </a:p>
          <a:p>
            <a:pPr marL="11128" algn="just">
              <a:lnSpc>
                <a:spcPct val="98508"/>
              </a:lnSpc>
            </a:pPr>
            <a:endParaRPr lang="en-US" sz="3200" dirty="0">
              <a:latin typeface="Arial"/>
              <a:cs typeface="Arial"/>
            </a:endParaRPr>
          </a:p>
          <a:p>
            <a:pPr marL="11128" algn="just">
              <a:lnSpc>
                <a:spcPct val="98508"/>
              </a:lnSpc>
            </a:pPr>
            <a:r>
              <a:rPr lang="en-US" sz="3200" dirty="0" smtClean="0">
                <a:latin typeface="Arial"/>
                <a:cs typeface="Arial"/>
              </a:rPr>
              <a:t>-	If an answer is particularly problematic, then examiners should seek the guidance of the Supervising Examine</a:t>
            </a:r>
            <a:r>
              <a:rPr lang="en-US" sz="3200" spc="-47" dirty="0" smtClean="0">
                <a:latin typeface="Arial"/>
                <a:cs typeface="Arial"/>
              </a:rPr>
              <a:t>r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pPr marL="11128" algn="just">
              <a:lnSpc>
                <a:spcPct val="98508"/>
              </a:lnSpc>
              <a:buFont typeface="Wingdings" pitchFamily="2" charset="2"/>
              <a:buChar char="Ø"/>
            </a:pPr>
            <a:endParaRPr lang="en-US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305800" cy="4819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396">
              <a:lnSpc>
                <a:spcPts val="1225"/>
              </a:lnSpc>
            </a:pPr>
            <a:endParaRPr lang="en-US" sz="2800" b="1" dirty="0" smtClean="0">
              <a:latin typeface="Bookman Old Style" pitchFamily="18" charset="0"/>
              <a:cs typeface="Arial"/>
            </a:endParaRPr>
          </a:p>
          <a:p>
            <a:pPr marL="12700" marR="11396">
              <a:lnSpc>
                <a:spcPts val="1225"/>
              </a:lnSpc>
            </a:pPr>
            <a:endParaRPr lang="en-US" sz="3600" b="1" dirty="0" smtClean="0">
              <a:latin typeface="Bookman Old Style" pitchFamily="18" charset="0"/>
              <a:cs typeface="Arial"/>
            </a:endParaRPr>
          </a:p>
          <a:p>
            <a:pPr marL="12700" marR="11396">
              <a:lnSpc>
                <a:spcPts val="1225"/>
              </a:lnSpc>
            </a:pPr>
            <a:r>
              <a:rPr lang="en-US" sz="3600" b="1" dirty="0" smtClean="0">
                <a:latin typeface="Bookman Old Style" pitchFamily="18" charset="0"/>
                <a:cs typeface="Arial"/>
              </a:rPr>
              <a:t>Positive Marking</a:t>
            </a:r>
            <a:endParaRPr lang="en-US" sz="3600" dirty="0" smtClean="0">
              <a:latin typeface="Bookman Old Style" pitchFamily="18" charset="0"/>
              <a:cs typeface="Arial"/>
            </a:endParaRPr>
          </a:p>
          <a:p>
            <a:pPr marL="12700" algn="just">
              <a:lnSpc>
                <a:spcPct val="98508"/>
              </a:lnSpc>
            </a:pPr>
            <a:endParaRPr lang="en-US" sz="3600" dirty="0" smtClean="0">
              <a:latin typeface="Bookman Old Style" pitchFamily="18" charset="0"/>
              <a:cs typeface="Arial"/>
            </a:endParaRPr>
          </a:p>
          <a:p>
            <a:pPr marL="12700" algn="just">
              <a:lnSpc>
                <a:spcPct val="98508"/>
              </a:lnSpc>
              <a:buFontTx/>
              <a:buChar char="-"/>
            </a:pPr>
            <a:r>
              <a:rPr lang="en-US" sz="3600" dirty="0" smtClean="0">
                <a:latin typeface="Bookman Old Style" pitchFamily="18" charset="0"/>
                <a:cs typeface="Arial"/>
              </a:rPr>
              <a:t> Encourage positive marking </a:t>
            </a:r>
          </a:p>
          <a:p>
            <a:pPr marL="12700" algn="just">
              <a:lnSpc>
                <a:spcPct val="98508"/>
              </a:lnSpc>
              <a:buFontTx/>
              <a:buChar char="-"/>
            </a:pPr>
            <a:r>
              <a:rPr lang="en-US" sz="3600" dirty="0" smtClean="0">
                <a:latin typeface="Bookman Old Style" pitchFamily="18" charset="0"/>
                <a:cs typeface="Arial"/>
              </a:rPr>
              <a:t> Giving appropriate credit for what</a:t>
            </a:r>
          </a:p>
          <a:p>
            <a:pPr marL="12700" algn="just">
              <a:lnSpc>
                <a:spcPct val="98508"/>
              </a:lnSpc>
            </a:pPr>
            <a:r>
              <a:rPr lang="en-US" sz="3600" dirty="0" smtClean="0">
                <a:latin typeface="Bookman Old Style" pitchFamily="18" charset="0"/>
                <a:cs typeface="Arial"/>
              </a:rPr>
              <a:t>  candidates kno</a:t>
            </a:r>
            <a:r>
              <a:rPr lang="en-US" sz="3600" spc="-59" dirty="0" smtClean="0">
                <a:latin typeface="Bookman Old Style" pitchFamily="18" charset="0"/>
                <a:cs typeface="Arial"/>
              </a:rPr>
              <a:t>w</a:t>
            </a:r>
            <a:r>
              <a:rPr lang="en-US" sz="3600" dirty="0" smtClean="0">
                <a:latin typeface="Bookman Old Style" pitchFamily="18" charset="0"/>
                <a:cs typeface="Arial"/>
              </a:rPr>
              <a:t> or can do.</a:t>
            </a:r>
          </a:p>
          <a:p>
            <a:pPr marL="12700" algn="just">
              <a:lnSpc>
                <a:spcPct val="98508"/>
              </a:lnSpc>
            </a:pPr>
            <a:r>
              <a:rPr lang="en-US" sz="3600" dirty="0" smtClean="0">
                <a:latin typeface="Bookman Old Style" pitchFamily="18" charset="0"/>
                <a:cs typeface="Arial"/>
              </a:rPr>
              <a:t>- Penalizing candidates for </a:t>
            </a:r>
          </a:p>
          <a:p>
            <a:pPr marL="12700" algn="just">
              <a:lnSpc>
                <a:spcPct val="98508"/>
              </a:lnSpc>
            </a:pPr>
            <a:r>
              <a:rPr lang="en-US" sz="3600" dirty="0" smtClean="0">
                <a:latin typeface="Bookman Old Style" pitchFamily="18" charset="0"/>
                <a:cs typeface="Arial"/>
              </a:rPr>
              <a:t>  errors or omissions should highly</a:t>
            </a:r>
          </a:p>
          <a:p>
            <a:pPr marL="12700" algn="just">
              <a:lnSpc>
                <a:spcPct val="98508"/>
              </a:lnSpc>
            </a:pPr>
            <a:r>
              <a:rPr lang="en-US" sz="3600" dirty="0" smtClean="0">
                <a:latin typeface="Bookman Old Style" pitchFamily="18" charset="0"/>
                <a:cs typeface="Arial"/>
              </a:rPr>
              <a:t>  be discouraged  </a:t>
            </a:r>
          </a:p>
          <a:p>
            <a:pPr marL="12700" algn="just">
              <a:lnSpc>
                <a:spcPct val="98508"/>
              </a:lnSpc>
            </a:pPr>
            <a:endParaRPr lang="en-US" sz="2800" dirty="0" smtClean="0">
              <a:latin typeface="Bookman Old Style" pitchFamily="18" charset="0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1069419"/>
            <a:ext cx="8382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Awarding zero marks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Marks should only be awarded for valid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responses.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32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For a complete incorrect responses no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marks should be awarded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3866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Types of mark schemes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Marking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schemes for tasks or questions which require candidates to respond in extended written form </a:t>
            </a:r>
          </a:p>
          <a:p>
            <a:pPr lvl="1">
              <a:buFontTx/>
              <a:buChar char="-"/>
            </a:pPr>
            <a:r>
              <a:rPr lang="en-US" sz="32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These are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marked on the basis of levels of </a:t>
            </a:r>
          </a:p>
          <a:p>
            <a:pPr lvl="1"/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response which take account of the quality of</a:t>
            </a:r>
          </a:p>
          <a:p>
            <a:pPr lvl="1"/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written communication.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Marking Scheme </a:t>
            </a:r>
            <a:r>
              <a:rPr lang="en-US" sz="36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for other questions which require only short answers.</a:t>
            </a:r>
          </a:p>
          <a:p>
            <a:r>
              <a:rPr lang="en-US" sz="36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-	These are marked on a point for 	point basis with marks awarded for 	each valid piece of information provided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-707260"/>
            <a:ext cx="8991600" cy="761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9580" tIns="499905" rIns="561798" bIns="206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>
              <a:tabLst>
                <a:tab pos="285750" algn="l"/>
              </a:tabLst>
            </a:pPr>
            <a:r>
              <a:rPr lang="en-US" sz="32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Levels of response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lang="en-US" sz="3200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857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Tasks and questions requiring   	candidates to respond in extended 	writing are marked in terms of levels of 	response.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8575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857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In deciding which level of response to award.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857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examiners should look for the ‘best fit’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857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weakness in one area may be 	compensated for by strength in another.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MARKING, MARKING SCHEME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Introduction </a:t>
            </a:r>
          </a:p>
          <a:p>
            <a:r>
              <a:rPr lang="en-US" dirty="0" smtClean="0"/>
              <a:t>Mark schemes are used to ensure consistence and fairness </a:t>
            </a:r>
          </a:p>
          <a:p>
            <a:r>
              <a:rPr lang="en-US" dirty="0" smtClean="0"/>
              <a:t> Provide indication of the nature and range of candidates’ responses worthy of credit. </a:t>
            </a:r>
          </a:p>
          <a:p>
            <a:r>
              <a:rPr lang="en-US" dirty="0" smtClean="0"/>
              <a:t>Set criteria for allocating marks to candidates’ responses.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35846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•"/>
              <a:tabLst>
                <a:tab pos="285750" algn="l"/>
              </a:tabLst>
            </a:pPr>
            <a:r>
              <a:rPr lang="en-US" sz="3600" b="1" i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Threshold performance</a:t>
            </a:r>
            <a:r>
              <a:rPr lang="en-US" sz="36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: </a:t>
            </a:r>
          </a:p>
          <a:p>
            <a:pPr lvl="0" algn="just">
              <a:tabLst>
                <a:tab pos="285750" algn="l"/>
              </a:tabLst>
            </a:pPr>
            <a:r>
              <a:rPr lang="en-US" sz="36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-	Response which just merits inclusion  	in the level and should be awarded</a:t>
            </a:r>
            <a:r>
              <a:rPr lang="en-US" sz="3600" b="1" i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a 	mark at or near the bottom of the 	range.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Tx/>
              <a:buChar char="•"/>
              <a:tabLst>
                <a:tab pos="285750" algn="l"/>
              </a:tabLst>
            </a:pPr>
            <a:r>
              <a:rPr lang="en-US" sz="3600" b="1" i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Intermediate performance</a:t>
            </a:r>
            <a:r>
              <a:rPr lang="en-US" sz="36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: </a:t>
            </a:r>
          </a:p>
          <a:p>
            <a:pPr lvl="0" algn="just">
              <a:tabLst>
                <a:tab pos="285750" algn="l"/>
              </a:tabLst>
            </a:pPr>
            <a:r>
              <a:rPr lang="en-US" sz="36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-	Response which clearly merits 	inclusion in the level and should be</a:t>
            </a:r>
            <a:r>
              <a:rPr lang="en-US" sz="3600" b="1" i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	</a:t>
            </a:r>
            <a:r>
              <a:rPr lang="en-US" sz="36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awarded a mark at or near the middle 	of the range.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  <a:tabLst>
                <a:tab pos="285750" algn="l"/>
              </a:tabLst>
            </a:pPr>
            <a:r>
              <a:rPr lang="en-US" sz="3600" b="1" dirty="0" smtClean="0">
                <a:latin typeface="Bookman Old Style" pitchFamily="18" charset="0"/>
                <a:ea typeface="Arial" pitchFamily="34" charset="0"/>
                <a:cs typeface="Arial" pitchFamily="34" charset="0"/>
              </a:rPr>
              <a:t>High performance</a:t>
            </a:r>
            <a:r>
              <a:rPr lang="en-US" sz="3600" dirty="0" smtClean="0">
                <a:latin typeface="Bookman Old Style" pitchFamily="18" charset="0"/>
                <a:ea typeface="Arial" pitchFamily="34" charset="0"/>
                <a:cs typeface="Arial" pitchFamily="34" charset="0"/>
              </a:rPr>
              <a:t>: </a:t>
            </a:r>
          </a:p>
          <a:p>
            <a:pPr lvl="0">
              <a:tabLst>
                <a:tab pos="285750" algn="l"/>
              </a:tabLst>
            </a:pPr>
            <a:r>
              <a:rPr lang="en-US" sz="3600" dirty="0" smtClean="0">
                <a:latin typeface="Bookman Old Style" pitchFamily="18" charset="0"/>
                <a:ea typeface="Arial" pitchFamily="34" charset="0"/>
                <a:cs typeface="Arial" pitchFamily="34" charset="0"/>
              </a:rPr>
              <a:t>-	Response which fully satisfies the  	level description and should be 	awarded a</a:t>
            </a:r>
            <a:r>
              <a:rPr lang="en-US" sz="3600" b="1" dirty="0" smtClean="0">
                <a:latin typeface="Bookman Old Style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Bookman Old Style" pitchFamily="18" charset="0"/>
                <a:ea typeface="Arial" pitchFamily="34" charset="0"/>
                <a:cs typeface="Arial" pitchFamily="34" charset="0"/>
              </a:rPr>
              <a:t>mark at or near the top 	of the range.</a:t>
            </a:r>
            <a:endParaRPr lang="en-US" sz="3600" dirty="0" smtClean="0">
              <a:latin typeface="Bookman Old Style" pitchFamily="18" charset="0"/>
              <a:cs typeface="Arial" pitchFamily="34" charset="0"/>
            </a:endParaRPr>
          </a:p>
          <a:p>
            <a:pPr lvl="0">
              <a:tabLst>
                <a:tab pos="285750" algn="l"/>
              </a:tabLst>
            </a:pPr>
            <a:r>
              <a:rPr lang="en-US" sz="3600" b="1" dirty="0" smtClean="0">
                <a:latin typeface="Bookman Old Style" pitchFamily="18" charset="0"/>
                <a:ea typeface="Arial" pitchFamily="34" charset="0"/>
                <a:cs typeface="Arial" pitchFamily="34" charset="0"/>
              </a:rPr>
              <a:t>Marking calculations</a:t>
            </a:r>
            <a:endParaRPr lang="en-US" sz="3600" dirty="0" smtClean="0">
              <a:latin typeface="Bookman Old Style" pitchFamily="18" charset="0"/>
              <a:cs typeface="Arial" pitchFamily="34" charset="0"/>
            </a:endParaRPr>
          </a:p>
          <a:p>
            <a:pPr lvl="0" algn="just">
              <a:tabLst>
                <a:tab pos="285750" algn="l"/>
              </a:tabLst>
            </a:pPr>
            <a:r>
              <a:rPr lang="en-US" sz="3600" dirty="0" smtClean="0">
                <a:latin typeface="Bookman Old Style" pitchFamily="18" charset="0"/>
                <a:ea typeface="Arial" pitchFamily="34" charset="0"/>
                <a:cs typeface="Arial" pitchFamily="34" charset="0"/>
              </a:rPr>
              <a:t>-	For answers involving  	calculations, examiners should 	apply the ‘own figure rule’ so that 	candidates are not </a:t>
            </a:r>
            <a:r>
              <a:rPr lang="en-US" sz="3600" dirty="0" err="1" smtClean="0">
                <a:latin typeface="Bookman Old Style" pitchFamily="18" charset="0"/>
                <a:ea typeface="Arial" pitchFamily="34" charset="0"/>
                <a:cs typeface="Arial" pitchFamily="34" charset="0"/>
              </a:rPr>
              <a:t>penalised</a:t>
            </a:r>
            <a:r>
              <a:rPr lang="en-US" sz="3600" dirty="0" smtClean="0">
                <a:latin typeface="Bookman Old Style" pitchFamily="18" charset="0"/>
                <a:ea typeface="Arial" pitchFamily="34" charset="0"/>
                <a:cs typeface="Arial" pitchFamily="34" charset="0"/>
              </a:rPr>
              <a:t> more 	than once for a computational error.</a:t>
            </a:r>
            <a:endParaRPr lang="en-US" sz="3600" dirty="0" smtClean="0"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0" y="452090"/>
            <a:ext cx="8991600" cy="526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28528" rIns="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FEEDBACK </a:t>
            </a: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Feedback is any dialogue (written or oral)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between the student and the teacher, or the student and a peer.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The aim is to:-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Provides information which will structure </a:t>
            </a:r>
            <a:endParaRPr lang="en-US" sz="3600" dirty="0" smtClean="0"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their learning.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36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elp them to close the gap between their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current and targeted levels of achievement 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4800" y="152400"/>
            <a:ext cx="845820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Activity: Consider these Examples of oral feedback, which Examples are good and effective, </a:t>
            </a:r>
            <a:r>
              <a:rPr lang="en-US" sz="2800" b="1" smtClean="0"/>
              <a:t>and Which </a:t>
            </a:r>
            <a:r>
              <a:rPr lang="en-US" sz="2800" b="1" dirty="0" smtClean="0"/>
              <a:t>One Needs Improvement.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atin typeface="Times New Roman"/>
                <a:ea typeface="Book Antiqua"/>
                <a:cs typeface="Times New Roman"/>
              </a:rPr>
              <a:t>Well done </a:t>
            </a:r>
            <a:endParaRPr lang="en-US" sz="2800" dirty="0" smtClean="0">
              <a:latin typeface="Times New Roman"/>
              <a:ea typeface="Cambria"/>
              <a:cs typeface="Cambria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atin typeface="Times New Roman"/>
                <a:ea typeface="Book Antiqua"/>
                <a:cs typeface="Times New Roman"/>
              </a:rPr>
              <a:t>Good </a:t>
            </a:r>
            <a:endParaRPr lang="en-US" sz="2800" dirty="0" smtClean="0">
              <a:latin typeface="Times New Roman"/>
              <a:ea typeface="Cambria"/>
              <a:cs typeface="Cambria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atin typeface="Times New Roman"/>
                <a:ea typeface="Book Antiqua"/>
                <a:cs typeface="Times New Roman"/>
              </a:rPr>
              <a:t>Try better next time </a:t>
            </a:r>
            <a:endParaRPr lang="en-US" sz="2800" dirty="0" smtClean="0">
              <a:latin typeface="Times New Roman"/>
              <a:ea typeface="Cambria"/>
              <a:cs typeface="Cambria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atin typeface="Times New Roman"/>
                <a:ea typeface="Book Antiqua"/>
                <a:cs typeface="Times New Roman"/>
              </a:rPr>
              <a:t>Your work was poor, work hard </a:t>
            </a:r>
            <a:endParaRPr lang="en-US" sz="2800" dirty="0" smtClean="0">
              <a:latin typeface="Times New Roman"/>
              <a:ea typeface="Cambria"/>
              <a:cs typeface="Cambria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atin typeface="Times New Roman"/>
                <a:ea typeface="Book Antiqua"/>
                <a:cs typeface="Times New Roman"/>
              </a:rPr>
              <a:t>Your work was a disaster</a:t>
            </a:r>
            <a:endParaRPr lang="en-US" sz="2800" dirty="0" smtClean="0">
              <a:latin typeface="Times New Roman"/>
              <a:ea typeface="Cambria"/>
              <a:cs typeface="Cambria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atin typeface="Times New Roman"/>
                <a:ea typeface="Book Antiqua"/>
                <a:cs typeface="Times New Roman"/>
              </a:rPr>
              <a:t>I’m impressed with your work</a:t>
            </a:r>
            <a:endParaRPr lang="en-US" sz="2800" dirty="0" smtClean="0">
              <a:latin typeface="Times New Roman"/>
              <a:ea typeface="Cambria"/>
              <a:cs typeface="Cambria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atin typeface="Times New Roman"/>
                <a:ea typeface="Book Antiqua"/>
                <a:cs typeface="Times New Roman"/>
              </a:rPr>
              <a:t>30% ah!</a:t>
            </a:r>
            <a:endParaRPr lang="en-US" sz="2800" dirty="0" smtClean="0">
              <a:latin typeface="Times New Roman"/>
              <a:ea typeface="Cambria"/>
              <a:cs typeface="Cambria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atin typeface="Times New Roman"/>
                <a:ea typeface="Book Antiqua"/>
                <a:cs typeface="Times New Roman"/>
              </a:rPr>
              <a:t>Incorrect </a:t>
            </a:r>
            <a:endParaRPr lang="en-US" sz="2800" dirty="0" smtClean="0">
              <a:latin typeface="Times New Roman"/>
              <a:ea typeface="Cambria"/>
              <a:cs typeface="Cambria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latin typeface="Times New Roman"/>
                <a:ea typeface="Book Antiqua"/>
                <a:cs typeface="Times New Roman"/>
              </a:rPr>
              <a:t>Check your work properly. Lots of inaccuracies</a:t>
            </a:r>
            <a:endParaRPr lang="en-US" sz="2800" dirty="0">
              <a:latin typeface="Times New Roman"/>
              <a:ea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mark schemes’ instructions.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Objectives:</a:t>
            </a:r>
          </a:p>
          <a:p>
            <a:r>
              <a:rPr lang="en-US" dirty="0" smtClean="0"/>
              <a:t>Marking scheme must be tailored under objective of the test or examination.</a:t>
            </a:r>
          </a:p>
          <a:p>
            <a:r>
              <a:rPr lang="en-US" dirty="0" smtClean="0"/>
              <a:t> the objective of the test will guide on what to be examined and at what depth </a:t>
            </a:r>
          </a:p>
          <a:p>
            <a:r>
              <a:rPr lang="en-US" dirty="0" smtClean="0"/>
              <a:t>Again the objective will ensure that the test and test answer measure the what is supposed to measure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E2751D"/>
                </a:solidFill>
              </a:rPr>
              <a:t>Rubrics</a:t>
            </a:r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E2751D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498474" y="1600200"/>
            <a:ext cx="8493126" cy="4978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E2751D"/>
                </a:solidFill>
              </a:rPr>
              <a:t>How to create</a:t>
            </a:r>
          </a:p>
          <a:p>
            <a:pPr lvl="1"/>
            <a:r>
              <a:rPr lang="en-US" sz="2400" dirty="0"/>
              <a:t>Customized but similar rubrics for each assignment</a:t>
            </a:r>
          </a:p>
          <a:p>
            <a:pPr lvl="1"/>
            <a:r>
              <a:rPr lang="en-US" sz="2400" dirty="0"/>
              <a:t>Rubrics should be simple and </a:t>
            </a:r>
            <a:r>
              <a:rPr lang="en-US" sz="2400" dirty="0" smtClean="0"/>
              <a:t>clear</a:t>
            </a:r>
            <a:endParaRPr lang="en-US" sz="2800" dirty="0" smtClean="0"/>
          </a:p>
          <a:p>
            <a:pPr marL="514350" indent="-514350">
              <a:spcBef>
                <a:spcPts val="1968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E2751D"/>
                </a:solidFill>
              </a:rPr>
              <a:t>When to use</a:t>
            </a:r>
          </a:p>
          <a:p>
            <a:pPr lvl="1"/>
            <a:r>
              <a:rPr lang="en-US" sz="2400" dirty="0" smtClean="0"/>
              <a:t>Use for assignments that are graded</a:t>
            </a:r>
          </a:p>
          <a:p>
            <a:pPr lvl="1"/>
            <a:r>
              <a:rPr lang="en-US" sz="2400" dirty="0"/>
              <a:t>Give rubrics to students before </a:t>
            </a:r>
            <a:r>
              <a:rPr lang="en-US" sz="2400" dirty="0" smtClean="0"/>
              <a:t>starting assignment</a:t>
            </a:r>
          </a:p>
          <a:p>
            <a:pPr lvl="1"/>
            <a:r>
              <a:rPr lang="en-US" sz="2400" dirty="0"/>
              <a:t>Have students grade own work with rubrics before </a:t>
            </a:r>
            <a:r>
              <a:rPr lang="en-US" sz="2400" dirty="0" smtClean="0"/>
              <a:t>submitting</a:t>
            </a:r>
            <a:endParaRPr lang="en-US" sz="2400" dirty="0"/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ive </a:t>
            </a:r>
            <a:r>
              <a:rPr lang="en-US" sz="2400" dirty="0"/>
              <a:t>rubrics to students </a:t>
            </a:r>
            <a:r>
              <a:rPr lang="en-US" sz="2400" dirty="0" smtClean="0"/>
              <a:t>with graded and returned assignments, including comments</a:t>
            </a:r>
          </a:p>
        </p:txBody>
      </p:sp>
    </p:spTree>
    <p:extLst>
      <p:ext uri="{BB962C8B-B14F-4D97-AF65-F5344CB8AC3E}">
        <p14:creationId xmlns:p14="http://schemas.microsoft.com/office/powerpoint/2010/main" val="32751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E2751D"/>
                </a:solidFill>
              </a:rPr>
              <a:t>Rubrics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800"/>
            <a:ext cx="8229600" cy="417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E2751D"/>
                </a:solidFill>
              </a:rPr>
              <a:t>Before </a:t>
            </a:r>
            <a:r>
              <a:rPr lang="en-US" sz="3600" dirty="0">
                <a:solidFill>
                  <a:srgbClr val="E2751D"/>
                </a:solidFill>
              </a:rPr>
              <a:t>you can create a </a:t>
            </a:r>
            <a:r>
              <a:rPr lang="en-US" sz="3600" dirty="0" smtClean="0">
                <a:solidFill>
                  <a:srgbClr val="E2751D"/>
                </a:solidFill>
              </a:rPr>
              <a:t>rubric, know:</a:t>
            </a:r>
          </a:p>
          <a:p>
            <a:r>
              <a:rPr lang="en-US" sz="3600" dirty="0"/>
              <a:t>Y</a:t>
            </a:r>
            <a:r>
              <a:rPr lang="en-US" sz="3600" dirty="0" smtClean="0"/>
              <a:t>our objectives</a:t>
            </a:r>
          </a:p>
          <a:p>
            <a:r>
              <a:rPr lang="en-US" sz="3600" dirty="0" smtClean="0"/>
              <a:t>Your criteria</a:t>
            </a:r>
          </a:p>
          <a:p>
            <a:r>
              <a:rPr lang="en-US" sz="3600" dirty="0" smtClean="0"/>
              <a:t>Scales/weighting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51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3"/>
                </a:solidFill>
              </a:rPr>
              <a:t>Free online rubric-maker</a:t>
            </a:r>
            <a:endParaRPr lang="en-US" sz="5400" b="1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 descr="rubistar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380" r="-3438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39700" y="6154340"/>
            <a:ext cx="810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0">
              <a:buNone/>
            </a:pPr>
            <a:r>
              <a:rPr lang="en-US" sz="2400" dirty="0" err="1" smtClean="0"/>
              <a:t>RubiStar</a:t>
            </a:r>
            <a:r>
              <a:rPr lang="en-US" sz="2400" dirty="0" smtClean="0"/>
              <a:t> http://rubistar.4teachers.org/</a:t>
            </a:r>
          </a:p>
        </p:txBody>
      </p:sp>
    </p:spTree>
    <p:extLst>
      <p:ext uri="{BB962C8B-B14F-4D97-AF65-F5344CB8AC3E}">
        <p14:creationId xmlns:p14="http://schemas.microsoft.com/office/powerpoint/2010/main" val="2397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ubistar2.tiff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9" r="-4"/>
          <a:stretch/>
        </p:blipFill>
        <p:spPr>
          <a:xfrm>
            <a:off x="468948" y="570523"/>
            <a:ext cx="7659052" cy="5880100"/>
          </a:xfrm>
        </p:spPr>
      </p:pic>
      <p:sp>
        <p:nvSpPr>
          <p:cNvPr id="3" name="Rectangle 2"/>
          <p:cNvSpPr/>
          <p:nvPr/>
        </p:nvSpPr>
        <p:spPr>
          <a:xfrm>
            <a:off x="736601" y="977898"/>
            <a:ext cx="1549399" cy="1567360"/>
          </a:xfrm>
          <a:prstGeom prst="rect">
            <a:avLst/>
          </a:prstGeom>
          <a:noFill/>
          <a:ln w="381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1100" y="3100504"/>
            <a:ext cx="2535482" cy="369332"/>
          </a:xfrm>
          <a:prstGeom prst="rect">
            <a:avLst/>
          </a:prstGeom>
          <a:solidFill>
            <a:srgbClr val="FFF0CC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Choose score descriptors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2171701" y="881727"/>
            <a:ext cx="1727198" cy="731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98899" y="681672"/>
            <a:ext cx="20066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Choose Criteria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041900" y="2545258"/>
            <a:ext cx="355600" cy="5552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5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ubistrar3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16" r="-25216"/>
          <a:stretch>
            <a:fillRect/>
          </a:stretch>
        </p:blipFill>
        <p:spPr>
          <a:xfrm>
            <a:off x="-376510" y="596900"/>
            <a:ext cx="10053910" cy="5529263"/>
          </a:xfrm>
        </p:spPr>
      </p:pic>
    </p:spTree>
    <p:extLst>
      <p:ext uri="{BB962C8B-B14F-4D97-AF65-F5344CB8AC3E}">
        <p14:creationId xmlns:p14="http://schemas.microsoft.com/office/powerpoint/2010/main" val="16338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2278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Students’ Roles in Assessment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140618"/>
            <a:ext cx="8229600" cy="541258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Do their work diligently and not disruptively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Work courteously if with partners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Follow teacher’s guidelines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Ask for help </a:t>
            </a:r>
            <a:r>
              <a:rPr lang="en-US" sz="2800" dirty="0"/>
              <a:t>a</a:t>
            </a:r>
            <a:r>
              <a:rPr lang="en-US" sz="2800" dirty="0" smtClean="0"/>
              <a:t>s needed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You can use alternative assessments to</a:t>
            </a:r>
            <a:r>
              <a:rPr lang="en-US" sz="2800" dirty="0"/>
              <a:t> </a:t>
            </a:r>
            <a:r>
              <a:rPr lang="en-US" sz="2800" dirty="0" smtClean="0"/>
              <a:t>prepare for formal </a:t>
            </a:r>
            <a:br>
              <a:rPr lang="en-US" sz="2800" dirty="0" smtClean="0"/>
            </a:br>
            <a:r>
              <a:rPr lang="en-US" sz="2800" dirty="0" smtClean="0"/>
              <a:t>assessments</a:t>
            </a:r>
          </a:p>
        </p:txBody>
      </p:sp>
    </p:spTree>
    <p:extLst>
      <p:ext uri="{BB962C8B-B14F-4D97-AF65-F5344CB8AC3E}">
        <p14:creationId xmlns:p14="http://schemas.microsoft.com/office/powerpoint/2010/main" val="238212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1330</TotalTime>
  <Words>737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Theme</vt:lpstr>
      <vt:lpstr>Lecture two</vt:lpstr>
      <vt:lpstr>MARKING, MARKING SCHEME</vt:lpstr>
      <vt:lpstr>The mark schemes’ instructions. </vt:lpstr>
      <vt:lpstr>PowerPoint Presentation</vt:lpstr>
      <vt:lpstr>Rubrics</vt:lpstr>
      <vt:lpstr>Free online rubric-maker</vt:lpstr>
      <vt:lpstr>PowerPoint Presentation</vt:lpstr>
      <vt:lpstr>PowerPoint Presentation</vt:lpstr>
      <vt:lpstr>Students’ Roles in Assessment </vt:lpstr>
      <vt:lpstr>Important tips in Assessment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cs</cp:lastModifiedBy>
  <cp:revision>3</cp:revision>
  <dcterms:created xsi:type="dcterms:W3CDTF">2018-09-13T09:36:28Z</dcterms:created>
  <dcterms:modified xsi:type="dcterms:W3CDTF">2018-10-06T09:16:18Z</dcterms:modified>
</cp:coreProperties>
</file>