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Google Shape;264;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1" name="Google Shape;311;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5" name="Shape 315"/>
        <p:cNvGrpSpPr/>
        <p:nvPr/>
      </p:nvGrpSpPr>
      <p:grpSpPr>
        <a:xfrm>
          <a:off x="0" y="0"/>
          <a:ext cx="0" cy="0"/>
          <a:chOff x="0" y="0"/>
          <a:chExt cx="0" cy="0"/>
        </a:xfrm>
      </p:grpSpPr>
      <p:sp>
        <p:nvSpPr>
          <p:cNvPr id="316" name="Google Shape;316;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7" name="Google Shape;317;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7" name="Shape 327"/>
        <p:cNvGrpSpPr/>
        <p:nvPr/>
      </p:nvGrpSpPr>
      <p:grpSpPr>
        <a:xfrm>
          <a:off x="0" y="0"/>
          <a:ext cx="0" cy="0"/>
          <a:chOff x="0" y="0"/>
          <a:chExt cx="0" cy="0"/>
        </a:xfrm>
      </p:grpSpPr>
      <p:sp>
        <p:nvSpPr>
          <p:cNvPr id="328" name="Google Shape;328;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9" name="Google Shape;329;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Google Shape;334;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17" name="Google Shape;11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8" name="Google Shape;11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Google Shape;74;p11"/>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5" name="Google Shape;75;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76" name="Google Shape;76;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Google Shape;77;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Google Shape;81;p1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2" name="Google Shape;82;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4" name="Google Shape;84;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7" name="Google Shape;87;p1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8" name="Google Shape;88;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0" name="Google Shape;90;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ext and Clip Art" type="txAndClipArt">
  <p:cSld name="TEXT_AND_CLIPART">
    <p:spTree>
      <p:nvGrpSpPr>
        <p:cNvPr id="27" name="Shape 27"/>
        <p:cNvGrpSpPr/>
        <p:nvPr/>
      </p:nvGrpSpPr>
      <p:grpSpPr>
        <a:xfrm>
          <a:off x="0" y="0"/>
          <a:ext cx="0" cy="0"/>
          <a:chOff x="0" y="0"/>
          <a:chExt cx="0" cy="0"/>
        </a:xfrm>
      </p:grpSpPr>
      <p:sp>
        <p:nvSpPr>
          <p:cNvPr id="28" name="Google Shape;28;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0" name="Google Shape;30;p4"/>
          <p:cNvSpPr/>
          <p:nvPr>
            <p:ph idx="2" type="clipArt"/>
          </p:nvPr>
        </p:nvSpPr>
        <p:spPr>
          <a:xfrm>
            <a:off x="4648200" y="1600200"/>
            <a:ext cx="4038600" cy="4525963"/>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1" name="Google Shape;31;p4"/>
          <p:cNvSpPr txBox="1"/>
          <p:nvPr>
            <p:ph idx="10" type="dt"/>
          </p:nvPr>
        </p:nvSpPr>
        <p:spPr>
          <a:xfrm>
            <a:off x="6553200" y="6245225"/>
            <a:ext cx="2133600" cy="47625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4"/>
          <p:cNvSpPr txBox="1"/>
          <p:nvPr>
            <p:ph idx="11" type="ftr"/>
          </p:nvPr>
        </p:nvSpPr>
        <p:spPr>
          <a:xfrm>
            <a:off x="3124200" y="6245225"/>
            <a:ext cx="2895600" cy="47625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 name="Google Shape;33;p4"/>
          <p:cNvSpPr txBox="1"/>
          <p:nvPr>
            <p:ph idx="12" type="sldNum"/>
          </p:nvPr>
        </p:nvSpPr>
        <p:spPr>
          <a:xfrm>
            <a:off x="457200" y="6245225"/>
            <a:ext cx="2133600" cy="47625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4" name="Shape 34"/>
        <p:cNvGrpSpPr/>
        <p:nvPr/>
      </p:nvGrpSpPr>
      <p:grpSpPr>
        <a:xfrm>
          <a:off x="0" y="0"/>
          <a:ext cx="0" cy="0"/>
          <a:chOff x="0" y="0"/>
          <a:chExt cx="0" cy="0"/>
        </a:xfrm>
      </p:grpSpPr>
      <p:sp>
        <p:nvSpPr>
          <p:cNvPr id="35" name="Google Shape;35;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Google Shape;36;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Google Shape;42;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3" name="Google Shape;43;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Google Shape;44;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5" name="Google Shape;45;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7" name="Shape 47"/>
        <p:cNvGrpSpPr/>
        <p:nvPr/>
      </p:nvGrpSpPr>
      <p:grpSpPr>
        <a:xfrm>
          <a:off x="0" y="0"/>
          <a:ext cx="0" cy="0"/>
          <a:chOff x="0" y="0"/>
          <a:chExt cx="0" cy="0"/>
        </a:xfrm>
      </p:grpSpPr>
      <p:sp>
        <p:nvSpPr>
          <p:cNvPr id="48" name="Google Shape;48;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9" name="Google Shape;49;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0" name="Google Shape;50;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1" name="Google Shape;51;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2" name="Google Shape;52;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3" name="Google Shape;53;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sp>
        <p:nvSpPr>
          <p:cNvPr id="57" name="Google Shape;57;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8" name="Google Shape;58;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1" name="Shape 61"/>
        <p:cNvGrpSpPr/>
        <p:nvPr/>
      </p:nvGrpSpPr>
      <p:grpSpPr>
        <a:xfrm>
          <a:off x="0" y="0"/>
          <a:ext cx="0" cy="0"/>
          <a:chOff x="0" y="0"/>
          <a:chExt cx="0" cy="0"/>
        </a:xfrm>
      </p:grpSpPr>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Google Shape;67;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13.jpg"/><Relationship Id="rId4" Type="http://schemas.openxmlformats.org/officeDocument/2006/relationships/image" Target="../media/image1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Teaching approach and teaching methods</a:t>
            </a:r>
            <a:endParaRPr b="0" i="0" sz="4400" u="none" cap="none" strike="noStrike">
              <a:solidFill>
                <a:schemeClr val="dk1"/>
              </a:solidFill>
              <a:latin typeface="Calibri"/>
              <a:ea typeface="Calibri"/>
              <a:cs typeface="Calibri"/>
              <a:sym typeface="Calibri"/>
            </a:endParaRPr>
          </a:p>
        </p:txBody>
      </p:sp>
      <p:sp>
        <p:nvSpPr>
          <p:cNvPr id="96" name="Google Shape;96;p1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SzPts val="3200"/>
              <a:buFont typeface="Arial"/>
              <a:buNone/>
            </a:pPr>
            <a:r>
              <a:t/>
            </a:r>
            <a:endParaRPr b="0" i="0" sz="3200" u="none" cap="none" strike="noStrik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3"/>
          <p:cNvSpPr txBox="1"/>
          <p:nvPr>
            <p:ph idx="1" type="body"/>
          </p:nvPr>
        </p:nvSpPr>
        <p:spPr>
          <a:xfrm>
            <a:off x="457200" y="381000"/>
            <a:ext cx="8229600" cy="6324600"/>
          </a:xfrm>
          <a:prstGeom prst="rect">
            <a:avLst/>
          </a:prstGeom>
          <a:noFill/>
          <a:ln>
            <a:noFill/>
          </a:ln>
        </p:spPr>
        <p:txBody>
          <a:bodyPr anchorCtr="0" anchor="t" bIns="45700" lIns="91425" spcFirstLastPara="1" rIns="91425" wrap="square" tIns="45700">
            <a:noAutofit/>
          </a:bodyPr>
          <a:lstStyle/>
          <a:p>
            <a:pPr indent="-342900" lvl="0" marL="342900" marR="0" rtl="0" algn="ctr">
              <a:spcBef>
                <a:spcPts val="0"/>
              </a:spcBef>
              <a:spcAft>
                <a:spcPts val="0"/>
              </a:spcAft>
              <a:buClr>
                <a:schemeClr val="dk1"/>
              </a:buClr>
              <a:buSzPts val="3200"/>
              <a:buFont typeface="Arial"/>
              <a:buNone/>
            </a:pPr>
            <a:r>
              <a:rPr b="1" i="0" lang="en-US" sz="3200" u="none" cap="none" strike="noStrike">
                <a:solidFill>
                  <a:schemeClr val="dk1"/>
                </a:solidFill>
                <a:latin typeface="Calibri"/>
                <a:ea typeface="Calibri"/>
                <a:cs typeface="Calibri"/>
                <a:sym typeface="Calibri"/>
              </a:rPr>
              <a:t>ِ </a:t>
            </a:r>
            <a:endParaRPr/>
          </a:p>
          <a:p>
            <a:pPr indent="-342900" lvl="0" marL="342900" marR="0" rtl="0" algn="ctr">
              <a:spcBef>
                <a:spcPts val="640"/>
              </a:spcBef>
              <a:spcAft>
                <a:spcPts val="0"/>
              </a:spcAft>
              <a:buClr>
                <a:schemeClr val="dk1"/>
              </a:buClr>
              <a:buSzPts val="3200"/>
              <a:buFont typeface="Arial"/>
              <a:buNone/>
            </a:pPr>
            <a:r>
              <a:t/>
            </a:r>
            <a:endParaRPr b="1" i="0" sz="3200" u="none" cap="none" strike="noStrike">
              <a:solidFill>
                <a:schemeClr val="dk1"/>
              </a:solidFill>
              <a:latin typeface="Calibri"/>
              <a:ea typeface="Calibri"/>
              <a:cs typeface="Calibri"/>
              <a:sym typeface="Calibri"/>
            </a:endParaRPr>
          </a:p>
          <a:p>
            <a:pPr indent="-342900" lvl="0" marL="342900" marR="0" rtl="0" algn="ctr">
              <a:spcBef>
                <a:spcPts val="640"/>
              </a:spcBef>
              <a:spcAft>
                <a:spcPts val="0"/>
              </a:spcAft>
              <a:buClr>
                <a:schemeClr val="dk1"/>
              </a:buClr>
              <a:buSzPts val="3200"/>
              <a:buFont typeface="Arial"/>
              <a:buNone/>
            </a:pPr>
            <a:r>
              <a:t/>
            </a:r>
            <a:endParaRPr b="1" i="0" sz="3200" u="none" cap="none" strike="noStrike">
              <a:solidFill>
                <a:schemeClr val="dk1"/>
              </a:solidFill>
              <a:latin typeface="Calibri"/>
              <a:ea typeface="Calibri"/>
              <a:cs typeface="Calibri"/>
              <a:sym typeface="Calibri"/>
            </a:endParaRPr>
          </a:p>
          <a:p>
            <a:pPr indent="-342900" lvl="0" marL="342900" marR="0" rtl="0" algn="ctr">
              <a:spcBef>
                <a:spcPts val="640"/>
              </a:spcBef>
              <a:spcAft>
                <a:spcPts val="0"/>
              </a:spcAft>
              <a:buClr>
                <a:schemeClr val="dk1"/>
              </a:buClr>
              <a:buSzPts val="3200"/>
              <a:buFont typeface="Arial"/>
              <a:buNone/>
            </a:pPr>
            <a:r>
              <a:rPr b="1" i="0" lang="en-US" sz="3200" u="none" cap="none" strike="noStrike">
                <a:solidFill>
                  <a:schemeClr val="dk1"/>
                </a:solidFill>
                <a:latin typeface="Calibri"/>
                <a:ea typeface="Calibri"/>
                <a:cs typeface="Calibri"/>
                <a:sym typeface="Calibri"/>
              </a:rPr>
              <a:t>             </a:t>
            </a:r>
            <a:endParaRPr b="1" i="0" sz="3200" u="none" cap="none" strike="noStrike">
              <a:solidFill>
                <a:schemeClr val="dk1"/>
              </a:solidFill>
              <a:latin typeface="Calibri"/>
              <a:ea typeface="Calibri"/>
              <a:cs typeface="Calibri"/>
              <a:sym typeface="Calibri"/>
            </a:endParaRPr>
          </a:p>
          <a:p>
            <a:pPr indent="-342900" lvl="0" marL="342900" marR="0" rtl="0" algn="ctr">
              <a:spcBef>
                <a:spcPts val="640"/>
              </a:spcBef>
              <a:spcAft>
                <a:spcPts val="0"/>
              </a:spcAft>
              <a:buClr>
                <a:schemeClr val="dk1"/>
              </a:buClr>
              <a:buSzPts val="3200"/>
              <a:buFont typeface="Arial"/>
              <a:buNone/>
            </a:pPr>
            <a:r>
              <a:rPr b="1" i="0" lang="en-US" sz="3200" u="none" cap="none" strike="noStrike">
                <a:solidFill>
                  <a:schemeClr val="dk1"/>
                </a:solidFill>
                <a:latin typeface="Calibri"/>
                <a:ea typeface="Calibri"/>
                <a:cs typeface="Calibri"/>
                <a:sym typeface="Calibri"/>
              </a:rPr>
              <a:t>What is Cooperative Learning?</a:t>
            </a:r>
            <a:endParaRPr/>
          </a:p>
          <a:p>
            <a:pPr indent="-342900" lvl="0" marL="342900" marR="0" rtl="0" algn="ctr">
              <a:spcBef>
                <a:spcPts val="640"/>
              </a:spcBef>
              <a:spcAft>
                <a:spcPts val="0"/>
              </a:spcAft>
              <a:buClr>
                <a:schemeClr val="dk1"/>
              </a:buClr>
              <a:buSzPts val="3200"/>
              <a:buFont typeface="Arial"/>
              <a:buNone/>
            </a:pPr>
            <a:r>
              <a:t/>
            </a:r>
            <a:endParaRPr b="1" i="0" sz="3200" u="none" cap="none" strike="noStrike">
              <a:solidFill>
                <a:schemeClr val="dk1"/>
              </a:solidFill>
              <a:latin typeface="Calibri"/>
              <a:ea typeface="Calibri"/>
              <a:cs typeface="Calibri"/>
              <a:sym typeface="Calibri"/>
            </a:endParaRPr>
          </a:p>
          <a:p>
            <a:pPr indent="-342900" lvl="0" marL="342900" marR="0" rtl="0" algn="ctr">
              <a:spcBef>
                <a:spcPts val="640"/>
              </a:spcBef>
              <a:spcAft>
                <a:spcPts val="0"/>
              </a:spcAft>
              <a:buClr>
                <a:schemeClr val="dk1"/>
              </a:buClr>
              <a:buSzPts val="3200"/>
              <a:buFont typeface="Arial"/>
              <a:buNone/>
            </a:pPr>
            <a:r>
              <a:t/>
            </a:r>
            <a:endParaRPr b="1" i="0" sz="3200" u="none" cap="none" strike="noStrike">
              <a:solidFill>
                <a:schemeClr val="dk1"/>
              </a:solidFill>
              <a:latin typeface="Calibri"/>
              <a:ea typeface="Calibri"/>
              <a:cs typeface="Calibri"/>
              <a:sym typeface="Calibri"/>
            </a:endParaRPr>
          </a:p>
          <a:p>
            <a:pPr indent="-342900" lvl="0" marL="342900" marR="0" rtl="0" algn="ctr">
              <a:spcBef>
                <a:spcPts val="640"/>
              </a:spcBef>
              <a:spcAft>
                <a:spcPts val="0"/>
              </a:spcAft>
              <a:buClr>
                <a:schemeClr val="dk1"/>
              </a:buClr>
              <a:buSzPts val="3200"/>
              <a:buFont typeface="Arial"/>
              <a:buNone/>
            </a:pPr>
            <a:r>
              <a:t/>
            </a:r>
            <a:endParaRPr b="1" i="0" sz="3200" u="none" cap="none" strike="noStrike">
              <a:solidFill>
                <a:schemeClr val="dk1"/>
              </a:solidFill>
              <a:latin typeface="Calibri"/>
              <a:ea typeface="Calibri"/>
              <a:cs typeface="Calibri"/>
              <a:sym typeface="Calibri"/>
            </a:endParaRPr>
          </a:p>
        </p:txBody>
      </p:sp>
      <p:pic>
        <p:nvPicPr>
          <p:cNvPr descr="children" id="156" name="Google Shape;156;p23"/>
          <p:cNvPicPr preferRelativeResize="0"/>
          <p:nvPr/>
        </p:nvPicPr>
        <p:blipFill rotWithShape="1">
          <a:blip r:embed="rId3">
            <a:alphaModFix/>
          </a:blip>
          <a:srcRect b="0" l="0" r="0" t="0"/>
          <a:stretch/>
        </p:blipFill>
        <p:spPr>
          <a:xfrm>
            <a:off x="2514600" y="4191000"/>
            <a:ext cx="3657600" cy="2209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What is Cooperative learning ?</a:t>
            </a:r>
            <a:endParaRPr/>
          </a:p>
        </p:txBody>
      </p:sp>
      <p:sp>
        <p:nvSpPr>
          <p:cNvPr id="162" name="Google Shape;162;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Cooperative learning, is also called collaborative learning, occurs whenever students </a:t>
            </a:r>
            <a:r>
              <a:rPr b="0" i="0" lang="en-US" sz="2800" u="sng" cap="none" strike="noStrike">
                <a:solidFill>
                  <a:schemeClr val="dk1"/>
                </a:solidFill>
                <a:latin typeface="Calibri"/>
                <a:ea typeface="Calibri"/>
                <a:cs typeface="Calibri"/>
                <a:sym typeface="Calibri"/>
              </a:rPr>
              <a:t>interact in pairs or groups</a:t>
            </a:r>
            <a:r>
              <a:rPr b="0" i="0" lang="en-US" sz="2800" u="none" cap="none" strike="noStrike">
                <a:solidFill>
                  <a:schemeClr val="dk1"/>
                </a:solidFill>
                <a:latin typeface="Calibri"/>
                <a:ea typeface="Calibri"/>
                <a:cs typeface="Calibri"/>
                <a:sym typeface="Calibri"/>
              </a:rPr>
              <a:t> to share knowledge and experiences. All activities in which students work together  head towards a common goal, from interacting with daily partners to completing long term projects with learning communities, are cooperative learning activities.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5"/>
          <p:cNvSpPr txBox="1"/>
          <p:nvPr>
            <p:ph idx="1" type="body"/>
          </p:nvPr>
        </p:nvSpPr>
        <p:spPr>
          <a:xfrm>
            <a:off x="457200" y="457200"/>
            <a:ext cx="8229600" cy="5668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Cooperative learning is a </a:t>
            </a:r>
            <a:r>
              <a:rPr b="0" i="0" lang="en-US" sz="2400" u="sng" cap="none" strike="noStrike">
                <a:solidFill>
                  <a:schemeClr val="dk1"/>
                </a:solidFill>
                <a:latin typeface="Calibri"/>
                <a:ea typeface="Calibri"/>
                <a:cs typeface="Calibri"/>
                <a:sym typeface="Calibri"/>
              </a:rPr>
              <a:t>method of teaching and learning</a:t>
            </a:r>
            <a:r>
              <a:rPr b="0" i="0" lang="en-US" sz="2400" u="none" cap="none" strike="noStrike">
                <a:solidFill>
                  <a:schemeClr val="dk1"/>
                </a:solidFill>
                <a:latin typeface="Calibri"/>
                <a:ea typeface="Calibri"/>
                <a:cs typeface="Calibri"/>
                <a:sym typeface="Calibri"/>
              </a:rPr>
              <a:t> in which students team together to explore a significant question or create a meaningful project.</a:t>
            </a:r>
            <a:endParaRPr/>
          </a:p>
          <a:p>
            <a:pPr indent="0" lvl="0" marL="0" marR="0" rtl="0" algn="l">
              <a:lnSpc>
                <a:spcPct val="80000"/>
              </a:lnSpc>
              <a:spcBef>
                <a:spcPts val="48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In cooperative learning, students work together in small groups on </a:t>
            </a:r>
            <a:r>
              <a:rPr b="0" i="0" lang="en-US" sz="2400" u="sng" cap="none" strike="noStrike">
                <a:solidFill>
                  <a:schemeClr val="dk1"/>
                </a:solidFill>
                <a:latin typeface="Calibri"/>
                <a:ea typeface="Calibri"/>
                <a:cs typeface="Calibri"/>
                <a:sym typeface="Calibri"/>
              </a:rPr>
              <a:t>a structured activity</a:t>
            </a:r>
            <a:r>
              <a:rPr b="0" i="0" lang="en-US" sz="2400" u="none" cap="none" strike="noStrike">
                <a:solidFill>
                  <a:schemeClr val="dk1"/>
                </a:solidFill>
                <a:latin typeface="Calibri"/>
                <a:ea typeface="Calibri"/>
                <a:cs typeface="Calibri"/>
                <a:sym typeface="Calibri"/>
              </a:rPr>
              <a:t>. They are individually accountable for their work, and the work of the group as a whole is also assessed. </a:t>
            </a:r>
            <a:endParaRPr/>
          </a:p>
          <a:p>
            <a:pPr indent="-190500" lvl="0" marL="342900" marR="0" rtl="0" algn="l">
              <a:lnSpc>
                <a:spcPct val="80000"/>
              </a:lnSpc>
              <a:spcBef>
                <a:spcPts val="48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Cooperative learning is a successful teaching strategy in which small teams, each with students of </a:t>
            </a:r>
            <a:r>
              <a:rPr b="0" i="0" lang="en-US" sz="2400" u="sng" cap="none" strike="noStrike">
                <a:solidFill>
                  <a:schemeClr val="dk1"/>
                </a:solidFill>
                <a:latin typeface="Calibri"/>
                <a:ea typeface="Calibri"/>
                <a:cs typeface="Calibri"/>
                <a:sym typeface="Calibri"/>
              </a:rPr>
              <a:t>different levels of ability</a:t>
            </a:r>
            <a:r>
              <a:rPr b="0" i="0" lang="en-US" sz="2400" u="none" cap="none" strike="noStrike">
                <a:solidFill>
                  <a:schemeClr val="dk1"/>
                </a:solidFill>
                <a:latin typeface="Calibri"/>
                <a:ea typeface="Calibri"/>
                <a:cs typeface="Calibri"/>
                <a:sym typeface="Calibri"/>
              </a:rPr>
              <a:t>, use a variety of learning activities to improve their understanding of a subject. Each member of a team is responsible not only for learning what is taught but also for helping teammates learn.</a:t>
            </a:r>
            <a:endParaRPr/>
          </a:p>
          <a:p>
            <a:pPr indent="-342900" lvl="0" marL="342900" marR="0" rtl="0" algn="l">
              <a:lnSpc>
                <a:spcPct val="80000"/>
              </a:lnSpc>
              <a:spcBef>
                <a:spcPts val="48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None/>
            </a:pPr>
            <a:r>
              <a:t/>
            </a:r>
            <a:endParaRPr b="1" i="0" sz="20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None/>
            </a:pPr>
            <a:r>
              <a:t/>
            </a:r>
            <a:endParaRPr b="1" i="0" sz="2000" u="none" cap="none" strike="noStrik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Five (5) Component/Elements of CL</a:t>
            </a:r>
            <a:endParaRPr b="0" i="0" sz="4400" u="none" cap="none" strike="noStrike">
              <a:solidFill>
                <a:schemeClr val="dk1"/>
              </a:solidFill>
              <a:latin typeface="Calibri"/>
              <a:ea typeface="Calibri"/>
              <a:cs typeface="Calibri"/>
              <a:sym typeface="Calibri"/>
            </a:endParaRPr>
          </a:p>
        </p:txBody>
      </p:sp>
      <p:sp>
        <p:nvSpPr>
          <p:cNvPr id="173" name="Google Shape;173;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1-Positive interdependence (a sense of sink or swim together)</a:t>
            </a:r>
            <a:endParaRPr b="0" i="0" sz="2960" u="none" cap="none" strike="noStrike">
              <a:solidFill>
                <a:schemeClr val="dk1"/>
              </a:solidFill>
              <a:latin typeface="Calibri"/>
              <a:ea typeface="Calibri"/>
              <a:cs typeface="Calibri"/>
              <a:sym typeface="Calibri"/>
            </a:endParaRPr>
          </a:p>
          <a:p>
            <a:pPr indent="-342900" lvl="0" marL="342900" marR="0" rtl="0" algn="l">
              <a:lnSpc>
                <a:spcPct val="80000"/>
              </a:lnSpc>
              <a:spcBef>
                <a:spcPts val="592"/>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2.Face-to-face - promotive interaction</a:t>
            </a:r>
            <a:endParaRPr/>
          </a:p>
          <a:p>
            <a:pPr indent="-342900" lvl="0" marL="342900" marR="0" rtl="0" algn="l">
              <a:lnSpc>
                <a:spcPct val="80000"/>
              </a:lnSpc>
              <a:spcBef>
                <a:spcPts val="592"/>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3.Individual and group accountability (each of us has to contribute and learn), </a:t>
            </a:r>
            <a:endParaRPr/>
          </a:p>
          <a:p>
            <a:pPr indent="-342900" lvl="0" marL="342900" marR="0" rtl="0" algn="l">
              <a:lnSpc>
                <a:spcPct val="80000"/>
              </a:lnSpc>
              <a:spcBef>
                <a:spcPts val="592"/>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4-Interdependence and small group skills (communication, trust, leadership, decision making, and conflict resolution), </a:t>
            </a:r>
            <a:endParaRPr/>
          </a:p>
          <a:p>
            <a:pPr indent="-342900" lvl="0" marL="342900" marR="0" rtl="0" algn="l">
              <a:lnSpc>
                <a:spcPct val="80000"/>
              </a:lnSpc>
              <a:spcBef>
                <a:spcPts val="592"/>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5.Group processing (reflecting on how well the team is functioning and how to function even better).</a:t>
            </a:r>
            <a:endParaRPr b="0" i="0" sz="2960" u="none" cap="none" strike="noStrike">
              <a:solidFill>
                <a:schemeClr val="dk1"/>
              </a:solidFill>
              <a:latin typeface="Calibri"/>
              <a:ea typeface="Calibri"/>
              <a:cs typeface="Calibri"/>
              <a:sym typeface="Calibri"/>
            </a:endParaRPr>
          </a:p>
          <a:p>
            <a:pPr indent="-342900" lvl="0" marL="342900" marR="0" rtl="0" algn="l">
              <a:lnSpc>
                <a:spcPct val="80000"/>
              </a:lnSpc>
              <a:spcBef>
                <a:spcPts val="592"/>
              </a:spcBef>
              <a:spcAft>
                <a:spcPts val="0"/>
              </a:spcAft>
              <a:buClr>
                <a:schemeClr val="dk1"/>
              </a:buClr>
              <a:buSzPts val="2960"/>
              <a:buFont typeface="Arial"/>
              <a:buNone/>
            </a:pPr>
            <a:r>
              <a:t/>
            </a:r>
            <a:endParaRPr b="0" i="0" sz="2960" u="none" cap="none" strike="noStrike">
              <a:solidFill>
                <a:schemeClr val="dk1"/>
              </a:solidFill>
              <a:latin typeface="Calibri"/>
              <a:ea typeface="Calibri"/>
              <a:cs typeface="Calibri"/>
              <a:sym typeface="Calibri"/>
            </a:endParaRPr>
          </a:p>
          <a:p>
            <a:pPr indent="-154940" lvl="0" marL="342900" marR="0" rtl="0" algn="l">
              <a:lnSpc>
                <a:spcPct val="80000"/>
              </a:lnSpc>
              <a:spcBef>
                <a:spcPts val="592"/>
              </a:spcBef>
              <a:spcAft>
                <a:spcPts val="0"/>
              </a:spcAft>
              <a:buClr>
                <a:schemeClr val="dk1"/>
              </a:buClr>
              <a:buSzPts val="2960"/>
              <a:buFont typeface="Arial"/>
              <a:buNone/>
            </a:pPr>
            <a:r>
              <a:t/>
            </a:r>
            <a:endParaRPr b="0" i="0" sz="296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000"/>
              <a:buFont typeface="Calibri"/>
              <a:buNone/>
            </a:pPr>
            <a:r>
              <a:rPr b="0" i="0" lang="en-US" sz="4000" u="none" cap="none" strike="noStrike">
                <a:solidFill>
                  <a:schemeClr val="dk1"/>
                </a:solidFill>
                <a:latin typeface="Calibri"/>
                <a:ea typeface="Calibri"/>
                <a:cs typeface="Calibri"/>
                <a:sym typeface="Calibri"/>
              </a:rPr>
              <a:t>Elements of Cooperative Learning </a:t>
            </a:r>
            <a:endParaRPr/>
          </a:p>
        </p:txBody>
      </p:sp>
      <p:sp>
        <p:nvSpPr>
          <p:cNvPr id="179" name="Google Shape;179;p27"/>
          <p:cNvSpPr txBox="1"/>
          <p:nvPr>
            <p:ph idx="1" type="body"/>
          </p:nvPr>
        </p:nvSpPr>
        <p:spPr>
          <a:xfrm>
            <a:off x="457200" y="1600200"/>
            <a:ext cx="8229600" cy="5105400"/>
          </a:xfrm>
          <a:prstGeom prst="rect">
            <a:avLst/>
          </a:prstGeom>
          <a:noFill/>
          <a:ln>
            <a:noFill/>
          </a:ln>
        </p:spPr>
        <p:txBody>
          <a:bodyPr anchorCtr="0" anchor="t" bIns="45700" lIns="91425" spcFirstLastPara="1" rIns="91425" wrap="square" tIns="45700">
            <a:noAutofit/>
          </a:bodyPr>
          <a:lstStyle/>
          <a:p>
            <a:pPr indent="-215900" lvl="0" marL="342900" marR="0" rtl="0" algn="l">
              <a:lnSpc>
                <a:spcPct val="80000"/>
              </a:lnSpc>
              <a:spcBef>
                <a:spcPts val="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lnSpc>
                <a:spcPct val="80000"/>
              </a:lnSpc>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1-Positive Interdependence  (sink or swim together)</a:t>
            </a:r>
            <a:r>
              <a:rPr b="1" i="0" lang="en-US" sz="2000" u="none" cap="none" strike="noStrike">
                <a:solidFill>
                  <a:schemeClr val="dk1"/>
                </a:solidFill>
                <a:latin typeface="Calibri"/>
                <a:ea typeface="Calibri"/>
                <a:cs typeface="Calibri"/>
                <a:sym typeface="Calibri"/>
              </a:rPr>
              <a:t> </a:t>
            </a:r>
            <a:endParaRPr/>
          </a:p>
          <a:p>
            <a:pPr indent="-342900" lvl="0" marL="342900" marR="0" rtl="0" algn="l">
              <a:lnSpc>
                <a:spcPct val="8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Each group member's efforts are required and indispensable for group success . </a:t>
            </a:r>
            <a:endParaRPr/>
          </a:p>
          <a:p>
            <a:pPr indent="-342900" lvl="0" marL="342900" marR="0" rtl="0" algn="l">
              <a:lnSpc>
                <a:spcPct val="8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Each group member has a unique contribution to make to the joint effort because of his or her resources and/or role and task responsibilities.</a:t>
            </a:r>
            <a:endParaRPr/>
          </a:p>
          <a:p>
            <a:pPr indent="-165100" lvl="0" marL="342900" marR="0" rtl="0" algn="l">
              <a:lnSpc>
                <a:spcPct val="80000"/>
              </a:lnSpc>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None/>
            </a:pPr>
            <a:r>
              <a:rPr b="0" i="0" lang="en-US" sz="2000" u="none" cap="none" strike="noStrike">
                <a:solidFill>
                  <a:schemeClr val="dk1"/>
                </a:solidFill>
                <a:latin typeface="Calibri"/>
                <a:ea typeface="Calibri"/>
                <a:cs typeface="Calibri"/>
                <a:sym typeface="Calibri"/>
              </a:rPr>
              <a:t> </a:t>
            </a:r>
            <a:endParaRPr/>
          </a:p>
          <a:p>
            <a:pPr indent="-342900" lvl="0" marL="342900" marR="0" rtl="0" algn="l">
              <a:lnSpc>
                <a:spcPct val="80000"/>
              </a:lnSpc>
              <a:spcBef>
                <a:spcPts val="40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None/>
            </a:pPr>
            <a:r>
              <a:rPr b="0" i="0" lang="en-US" sz="2000" u="none" cap="none" strike="noStrike">
                <a:solidFill>
                  <a:schemeClr val="dk1"/>
                </a:solidFill>
                <a:latin typeface="Calibri"/>
                <a:ea typeface="Calibri"/>
                <a:cs typeface="Calibri"/>
                <a:sym typeface="Calibri"/>
              </a:rPr>
              <a:t> </a:t>
            </a:r>
            <a:endParaRPr b="1" i="0" sz="20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None/>
            </a:pPr>
            <a:r>
              <a:rPr b="0" i="0" lang="en-US" sz="2000" u="none" cap="none" strike="noStrike">
                <a:solidFill>
                  <a:schemeClr val="dk1"/>
                </a:solidFill>
                <a:latin typeface="Calibri"/>
                <a:ea typeface="Calibri"/>
                <a:cs typeface="Calibri"/>
                <a:sym typeface="Calibri"/>
              </a:rPr>
              <a:t> </a:t>
            </a:r>
            <a:endParaRPr/>
          </a:p>
          <a:p>
            <a:pPr indent="-342900" lvl="0" marL="342900" marR="0" rtl="0" algn="l">
              <a:lnSpc>
                <a:spcPct val="80000"/>
              </a:lnSpc>
              <a:spcBef>
                <a:spcPts val="200"/>
              </a:spcBef>
              <a:spcAft>
                <a:spcPts val="0"/>
              </a:spcAft>
              <a:buClr>
                <a:schemeClr val="dk1"/>
              </a:buClr>
              <a:buSzPts val="1000"/>
              <a:buFont typeface="Arial"/>
              <a:buChar char="•"/>
            </a:pPr>
            <a:r>
              <a:rPr b="0" i="0" lang="en-US" sz="1000" u="none" cap="none" strike="noStrike">
                <a:solidFill>
                  <a:schemeClr val="dk1"/>
                </a:solidFill>
                <a:latin typeface="Calibri"/>
                <a:ea typeface="Calibri"/>
                <a:cs typeface="Calibri"/>
                <a:sym typeface="Calibri"/>
              </a:rPr>
              <a:t> </a:t>
            </a:r>
            <a:endParaRPr/>
          </a:p>
        </p:txBody>
      </p:sp>
      <p:pic>
        <p:nvPicPr>
          <p:cNvPr descr="j0078781" id="180" name="Google Shape;180;p27"/>
          <p:cNvPicPr preferRelativeResize="0"/>
          <p:nvPr/>
        </p:nvPicPr>
        <p:blipFill rotWithShape="1">
          <a:blip r:embed="rId3">
            <a:alphaModFix/>
          </a:blip>
          <a:srcRect b="0" l="0" r="0" t="0"/>
          <a:stretch/>
        </p:blipFill>
        <p:spPr>
          <a:xfrm>
            <a:off x="4876800" y="4800600"/>
            <a:ext cx="3886200" cy="1828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8"/>
          <p:cNvSpPr txBox="1"/>
          <p:nvPr>
            <p:ph idx="1" type="body"/>
          </p:nvPr>
        </p:nvSpPr>
        <p:spPr>
          <a:xfrm>
            <a:off x="457200" y="457200"/>
            <a:ext cx="8686800" cy="6400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None/>
            </a:pPr>
            <a:r>
              <a:rPr b="1" i="0" lang="en-US" sz="3200" u="none" cap="none" strike="noStrike">
                <a:solidFill>
                  <a:schemeClr val="dk1"/>
                </a:solidFill>
                <a:latin typeface="Calibri"/>
                <a:ea typeface="Calibri"/>
                <a:cs typeface="Calibri"/>
                <a:sym typeface="Calibri"/>
              </a:rPr>
              <a:t>2. Face-to-Face Interaction  (promote each other's success)</a:t>
            </a:r>
            <a:r>
              <a:rPr b="0" i="0" lang="en-US" sz="3200" u="none" cap="none" strike="noStrike">
                <a:solidFill>
                  <a:schemeClr val="dk1"/>
                </a:solidFill>
                <a:latin typeface="Calibri"/>
                <a:ea typeface="Calibri"/>
                <a:cs typeface="Calibri"/>
                <a:sym typeface="Calibri"/>
              </a:rPr>
              <a:t> </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Orally explaining how to solve problems </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Teaching one's knowledge to other </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Checking for understanding </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Discussing concepts being learned </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Connecting present with past learning</a:t>
            </a:r>
            <a:endParaRPr/>
          </a:p>
          <a:p>
            <a:pPr indent="-3429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pic>
        <p:nvPicPr>
          <p:cNvPr descr="football" id="186" name="Google Shape;186;p28"/>
          <p:cNvPicPr preferRelativeResize="0"/>
          <p:nvPr/>
        </p:nvPicPr>
        <p:blipFill rotWithShape="1">
          <a:blip r:embed="rId3">
            <a:alphaModFix/>
          </a:blip>
          <a:srcRect b="0" l="0" r="0" t="0"/>
          <a:stretch/>
        </p:blipFill>
        <p:spPr>
          <a:xfrm>
            <a:off x="2971800" y="4267200"/>
            <a:ext cx="3505200" cy="22098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29"/>
          <p:cNvSpPr txBox="1"/>
          <p:nvPr>
            <p:ph idx="1" type="body"/>
          </p:nvPr>
        </p:nvSpPr>
        <p:spPr>
          <a:xfrm>
            <a:off x="457200" y="304800"/>
            <a:ext cx="8229600" cy="58213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800"/>
              <a:buFont typeface="Arial"/>
              <a:buNone/>
            </a:pPr>
            <a:r>
              <a:rPr b="1" i="0" lang="en-US" sz="2800" u="none" cap="none" strike="noStrike">
                <a:solidFill>
                  <a:schemeClr val="dk1"/>
                </a:solidFill>
                <a:latin typeface="Calibri"/>
                <a:ea typeface="Calibri"/>
                <a:cs typeface="Calibri"/>
                <a:sym typeface="Calibri"/>
              </a:rPr>
              <a:t>3. Individual &amp;Group Accountability</a:t>
            </a:r>
            <a:endParaRPr/>
          </a:p>
          <a:p>
            <a:pPr indent="-190500" lvl="0" marL="342900" marR="0" rtl="0" algn="l">
              <a:lnSpc>
                <a:spcPct val="80000"/>
              </a:lnSpc>
              <a:spcBef>
                <a:spcPts val="480"/>
              </a:spcBef>
              <a:spcAft>
                <a:spcPts val="0"/>
              </a:spcAft>
              <a:buClr>
                <a:schemeClr val="dk1"/>
              </a:buClr>
              <a:buSzPts val="2400"/>
              <a:buFont typeface="Arial"/>
              <a:buNone/>
            </a:pPr>
            <a:r>
              <a:t/>
            </a:r>
            <a:endParaRPr b="0" i="0" sz="2400" u="sng"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Keeping the size of the group small. The smaller the size of the group, the greater the individual accountability may be. </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Giving an individual test to each student. </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Randomly examining students orally by calling on one student to present his or her group's work to the teacher (in the presence of the group) or to the entire class. </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Observing each group and recording the frequency with which each member-contributes to the group's work. </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Assigning one student in each group the role of checker. The checker asks other group members to explain the reasoning and rationale underlying group answers. </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Having students teach what they learned to someone else. </a:t>
            </a:r>
            <a:endParaRPr/>
          </a:p>
          <a:p>
            <a:pPr indent="-342900" lvl="0" marL="342900" marR="0" rtl="0" algn="l">
              <a:lnSpc>
                <a:spcPct val="80000"/>
              </a:lnSpc>
              <a:spcBef>
                <a:spcPts val="400"/>
              </a:spcBef>
              <a:spcAft>
                <a:spcPts val="0"/>
              </a:spcAft>
              <a:buClr>
                <a:schemeClr val="dk1"/>
              </a:buClr>
              <a:buSzPts val="2000"/>
              <a:buFont typeface="Arial"/>
              <a:buNone/>
            </a:pPr>
            <a:r>
              <a:rPr b="0" i="0" lang="en-US" sz="2000" u="none" cap="none" strike="noStrike">
                <a:solidFill>
                  <a:schemeClr val="dk1"/>
                </a:solidFill>
                <a:latin typeface="Calibri"/>
                <a:ea typeface="Calibri"/>
                <a:cs typeface="Calibri"/>
                <a:sym typeface="Calibri"/>
              </a:rPr>
              <a:t> </a:t>
            </a:r>
            <a:endParaRPr/>
          </a:p>
          <a:p>
            <a:pPr indent="-342900" lvl="0" marL="342900" marR="0" rtl="0" algn="ctr">
              <a:lnSpc>
                <a:spcPct val="80000"/>
              </a:lnSpc>
              <a:spcBef>
                <a:spcPts val="320"/>
              </a:spcBef>
              <a:spcAft>
                <a:spcPts val="0"/>
              </a:spcAft>
              <a:buClr>
                <a:schemeClr val="dk1"/>
              </a:buClr>
              <a:buSzPts val="1600"/>
              <a:buFont typeface="Arial"/>
              <a:buNone/>
            </a:pPr>
            <a:r>
              <a:rPr b="0" i="0" lang="en-US" sz="1600" u="none" cap="none" strike="noStrike">
                <a:solidFill>
                  <a:schemeClr val="dk1"/>
                </a:solidFill>
                <a:latin typeface="Calibri"/>
                <a:ea typeface="Calibri"/>
                <a:cs typeface="Calibri"/>
                <a:sym typeface="Calibri"/>
              </a:rPr>
              <a:t> </a:t>
            </a:r>
            <a:endParaRPr/>
          </a:p>
          <a:p>
            <a:pPr indent="-317500" lvl="0" marL="342900" marR="0" rtl="0" algn="ctr">
              <a:lnSpc>
                <a:spcPct val="80000"/>
              </a:lnSpc>
              <a:spcBef>
                <a:spcPts val="80"/>
              </a:spcBef>
              <a:spcAft>
                <a:spcPts val="0"/>
              </a:spcAft>
              <a:buClr>
                <a:schemeClr val="dk1"/>
              </a:buClr>
              <a:buSzPts val="400"/>
              <a:buFont typeface="Arial"/>
              <a:buNone/>
            </a:pPr>
            <a:r>
              <a:t/>
            </a:r>
            <a:endParaRPr b="1" i="0" sz="400" u="none" cap="none" strike="noStrike">
              <a:solidFill>
                <a:schemeClr val="dk1"/>
              </a:solidFill>
              <a:latin typeface="Calibri"/>
              <a:ea typeface="Calibri"/>
              <a:cs typeface="Calibri"/>
              <a:sym typeface="Calibri"/>
            </a:endParaRPr>
          </a:p>
          <a:p>
            <a:pPr indent="-342900" lvl="0" marL="342900" marR="0" rtl="0" algn="l">
              <a:lnSpc>
                <a:spcPct val="80000"/>
              </a:lnSpc>
              <a:spcBef>
                <a:spcPts val="80"/>
              </a:spcBef>
              <a:spcAft>
                <a:spcPts val="0"/>
              </a:spcAft>
              <a:buClr>
                <a:schemeClr val="dk1"/>
              </a:buClr>
              <a:buSzPts val="400"/>
              <a:buFont typeface="Arial"/>
              <a:buChar char="•"/>
            </a:pPr>
            <a:br>
              <a:rPr b="0" i="0" lang="en-US" sz="400" u="none" cap="none" strike="noStrike">
                <a:solidFill>
                  <a:schemeClr val="dk1"/>
                </a:solidFill>
                <a:latin typeface="Calibri"/>
                <a:ea typeface="Calibri"/>
                <a:cs typeface="Calibri"/>
                <a:sym typeface="Calibri"/>
              </a:rPr>
            </a:br>
            <a:endParaRPr b="0" i="0" sz="400" u="none" cap="none" strike="noStrike">
              <a:solidFill>
                <a:schemeClr val="dk1"/>
              </a:solidFill>
              <a:latin typeface="Calibri"/>
              <a:ea typeface="Calibri"/>
              <a:cs typeface="Calibri"/>
              <a:sym typeface="Calibri"/>
            </a:endParaRPr>
          </a:p>
        </p:txBody>
      </p:sp>
      <p:pic>
        <p:nvPicPr>
          <p:cNvPr descr="lawn" id="192" name="Google Shape;192;p29"/>
          <p:cNvPicPr preferRelativeResize="0"/>
          <p:nvPr/>
        </p:nvPicPr>
        <p:blipFill rotWithShape="1">
          <a:blip r:embed="rId3">
            <a:alphaModFix/>
          </a:blip>
          <a:srcRect b="0" l="0" r="0" t="0"/>
          <a:stretch/>
        </p:blipFill>
        <p:spPr>
          <a:xfrm>
            <a:off x="5257800" y="4419600"/>
            <a:ext cx="3514725" cy="21621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30"/>
          <p:cNvSpPr txBox="1"/>
          <p:nvPr>
            <p:ph idx="1" type="body"/>
          </p:nvPr>
        </p:nvSpPr>
        <p:spPr>
          <a:xfrm>
            <a:off x="457200" y="304800"/>
            <a:ext cx="8229600" cy="6400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None/>
            </a:pPr>
            <a:r>
              <a:rPr b="1" i="0" lang="en-US" sz="3200" u="none" cap="none" strike="noStrike">
                <a:solidFill>
                  <a:schemeClr val="dk1"/>
                </a:solidFill>
                <a:latin typeface="Calibri"/>
                <a:ea typeface="Calibri"/>
                <a:cs typeface="Calibri"/>
                <a:sym typeface="Calibri"/>
              </a:rPr>
              <a:t>4. Interpersonal (social) &amp;Small-Group Skills</a:t>
            </a:r>
            <a:r>
              <a:rPr b="0" i="0" lang="en-US" sz="3200" u="none" cap="none" strike="noStrike">
                <a:solidFill>
                  <a:schemeClr val="dk1"/>
                </a:solidFill>
                <a:latin typeface="Calibri"/>
                <a:ea typeface="Calibri"/>
                <a:cs typeface="Calibri"/>
                <a:sym typeface="Calibri"/>
              </a:rPr>
              <a:t> </a:t>
            </a:r>
            <a:endParaRPr/>
          </a:p>
          <a:p>
            <a:pPr indent="-342900" lvl="0" marL="342900" marR="0" rtl="0" algn="l">
              <a:spcBef>
                <a:spcPts val="64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Social skills must be taught in order to successful cooperative learning to occur: </a:t>
            </a:r>
            <a:endParaRPr b="0" i="0" sz="3200" u="none" cap="none" strike="noStrike">
              <a:solidFill>
                <a:schemeClr val="dk1"/>
              </a:solidFill>
              <a:latin typeface="Calibri"/>
              <a:ea typeface="Calibri"/>
              <a:cs typeface="Calibri"/>
              <a:sym typeface="Calibri"/>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Decision-making </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Trust-building </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Leadership </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Communication </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Conflict-management skills</a:t>
            </a:r>
            <a:endParaRPr b="1" i="0" sz="20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 </a:t>
            </a:r>
            <a:endParaRPr/>
          </a:p>
          <a:p>
            <a:pPr indent="-241300" lvl="0" marL="342900" marR="0" rtl="0" algn="l">
              <a:spcBef>
                <a:spcPts val="32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p:txBody>
      </p:sp>
      <p:pic>
        <p:nvPicPr>
          <p:cNvPr descr="j00787421" id="198" name="Google Shape;198;p30"/>
          <p:cNvPicPr preferRelativeResize="0"/>
          <p:nvPr/>
        </p:nvPicPr>
        <p:blipFill rotWithShape="1">
          <a:blip r:embed="rId3">
            <a:alphaModFix/>
          </a:blip>
          <a:srcRect b="0" l="0" r="0" t="0"/>
          <a:stretch/>
        </p:blipFill>
        <p:spPr>
          <a:xfrm>
            <a:off x="5867400" y="3276600"/>
            <a:ext cx="2971800" cy="32766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1"/>
          <p:cNvSpPr txBox="1"/>
          <p:nvPr>
            <p:ph idx="1" type="body"/>
          </p:nvPr>
        </p:nvSpPr>
        <p:spPr>
          <a:xfrm>
            <a:off x="457200" y="0"/>
            <a:ext cx="8534400" cy="63246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None/>
            </a:pPr>
            <a:r>
              <a:rPr b="1" i="0" lang="en-US" sz="3200" u="none" cap="none" strike="noStrike">
                <a:solidFill>
                  <a:schemeClr val="dk1"/>
                </a:solidFill>
                <a:latin typeface="Calibri"/>
                <a:ea typeface="Calibri"/>
                <a:cs typeface="Calibri"/>
                <a:sym typeface="Calibri"/>
              </a:rPr>
              <a:t>5. Group Processing </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Group members discuss how well they are achieving their goals and maintaining effective working relationships </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Describe what member actions are helpful and not helpful </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Make decisions about what behaviors to continue or change.</a:t>
            </a:r>
            <a:endParaRPr/>
          </a:p>
          <a:p>
            <a:pPr indent="-342900" lvl="0" marL="342900" marR="0" rtl="0" algn="l">
              <a:spcBef>
                <a:spcPts val="64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 </a:t>
            </a:r>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pic>
        <p:nvPicPr>
          <p:cNvPr descr="j0078837" id="204" name="Google Shape;204;p31"/>
          <p:cNvPicPr preferRelativeResize="0"/>
          <p:nvPr/>
        </p:nvPicPr>
        <p:blipFill rotWithShape="1">
          <a:blip r:embed="rId3">
            <a:alphaModFix/>
          </a:blip>
          <a:srcRect b="0" l="0" r="0" t="0"/>
          <a:stretch/>
        </p:blipFill>
        <p:spPr>
          <a:xfrm>
            <a:off x="4724400" y="4114800"/>
            <a:ext cx="3505200" cy="2743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2"/>
          <p:cNvSpPr txBox="1"/>
          <p:nvPr>
            <p:ph type="title"/>
          </p:nvPr>
        </p:nvSpPr>
        <p:spPr>
          <a:xfrm>
            <a:off x="457200" y="274638"/>
            <a:ext cx="8229600" cy="1143000"/>
          </a:xfrm>
          <a:prstGeom prst="rect">
            <a:avLst/>
          </a:prstGeom>
          <a:noFill/>
          <a:ln>
            <a:noFill/>
          </a:ln>
        </p:spPr>
        <p:txBody>
          <a:bodyPr anchorCtr="0" anchor="ctr" bIns="44450" lIns="90475" spcFirstLastPara="1" rIns="90475" wrap="square" tIns="44450">
            <a:noAutofit/>
          </a:bodyPr>
          <a:lstStyle/>
          <a:p>
            <a:pPr indent="0" lvl="0" marL="0" marR="0" rtl="0" algn="ctr">
              <a:spcBef>
                <a:spcPts val="0"/>
              </a:spcBef>
              <a:spcAft>
                <a:spcPts val="0"/>
              </a:spcAft>
              <a:buClr>
                <a:schemeClr val="dk1"/>
              </a:buClr>
              <a:buSzPts val="3959"/>
              <a:buFont typeface="Arial"/>
              <a:buNone/>
            </a:pPr>
            <a:r>
              <a:rPr b="1" i="0" lang="en-US" sz="3959" u="none" cap="none" strike="noStrike">
                <a:solidFill>
                  <a:schemeClr val="dk1"/>
                </a:solidFill>
                <a:latin typeface="Arial"/>
                <a:ea typeface="Arial"/>
                <a:cs typeface="Arial"/>
                <a:sym typeface="Arial"/>
              </a:rPr>
              <a:t>Roles are assigned in a </a:t>
            </a:r>
            <a:br>
              <a:rPr b="1" i="0" lang="en-US" sz="3959" u="none" cap="none" strike="noStrike">
                <a:solidFill>
                  <a:schemeClr val="dk1"/>
                </a:solidFill>
                <a:latin typeface="Arial"/>
                <a:ea typeface="Arial"/>
                <a:cs typeface="Arial"/>
                <a:sym typeface="Arial"/>
              </a:rPr>
            </a:br>
            <a:r>
              <a:rPr b="1" i="0" lang="en-US" sz="3959" u="none" cap="none" strike="noStrike">
                <a:solidFill>
                  <a:schemeClr val="dk1"/>
                </a:solidFill>
                <a:latin typeface="Arial"/>
                <a:ea typeface="Arial"/>
                <a:cs typeface="Arial"/>
                <a:sym typeface="Arial"/>
              </a:rPr>
              <a:t>cooperative group.</a:t>
            </a:r>
            <a:endParaRPr/>
          </a:p>
        </p:txBody>
      </p:sp>
      <p:sp>
        <p:nvSpPr>
          <p:cNvPr id="210" name="Google Shape;210;p32"/>
          <p:cNvSpPr txBox="1"/>
          <p:nvPr>
            <p:ph idx="1" type="body"/>
          </p:nvPr>
        </p:nvSpPr>
        <p:spPr>
          <a:xfrm>
            <a:off x="779463" y="2773363"/>
            <a:ext cx="4033837" cy="3352800"/>
          </a:xfrm>
          <a:prstGeom prst="rect">
            <a:avLst/>
          </a:prstGeom>
          <a:noFill/>
          <a:ln>
            <a:noFill/>
          </a:ln>
        </p:spPr>
        <p:txBody>
          <a:bodyPr anchorCtr="0" anchor="t" bIns="44450" lIns="90475" spcFirstLastPara="1" rIns="90475" wrap="square" tIns="44450">
            <a:noAutofit/>
          </a:bodyPr>
          <a:lstStyle/>
          <a:p>
            <a:pPr indent="-342900" lvl="0" marL="3429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LEADER</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RECORDER</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CHECKER</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Timer</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OBSERVER</a:t>
            </a:r>
            <a:endParaRPr/>
          </a:p>
        </p:txBody>
      </p:sp>
      <p:pic>
        <p:nvPicPr>
          <p:cNvPr id="211" name="Google Shape;211;p32"/>
          <p:cNvPicPr preferRelativeResize="0"/>
          <p:nvPr/>
        </p:nvPicPr>
        <p:blipFill rotWithShape="1">
          <a:blip r:embed="rId3">
            <a:alphaModFix/>
          </a:blip>
          <a:srcRect b="0" l="0" r="0" t="0"/>
          <a:stretch/>
        </p:blipFill>
        <p:spPr>
          <a:xfrm>
            <a:off x="4657725" y="1882775"/>
            <a:ext cx="4024313" cy="396081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Characteristics of Good teaching</a:t>
            </a:r>
            <a:endParaRPr b="0" i="0" sz="4400" u="none" cap="none" strike="noStrike">
              <a:solidFill>
                <a:schemeClr val="dk1"/>
              </a:solidFill>
              <a:latin typeface="Calibri"/>
              <a:ea typeface="Calibri"/>
              <a:cs typeface="Calibri"/>
              <a:sym typeface="Calibri"/>
            </a:endParaRPr>
          </a:p>
        </p:txBody>
      </p:sp>
      <p:sp>
        <p:nvSpPr>
          <p:cNvPr id="102" name="Google Shape;102;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960"/>
              <a:buFont typeface="Arial"/>
              <a:buChar char="•"/>
            </a:pPr>
            <a:r>
              <a:rPr b="0" i="0" lang="en-US" sz="2960" u="none" cap="none" strike="noStrike">
                <a:solidFill>
                  <a:schemeClr val="dk1"/>
                </a:solidFill>
                <a:latin typeface="Calibri"/>
                <a:ea typeface="Calibri"/>
                <a:cs typeface="Calibri"/>
                <a:sym typeface="Calibri"/>
              </a:rPr>
              <a:t>In order to ensure that you are teaching well, as a teacher, should structure your teaching in relation to </a:t>
            </a:r>
            <a:endParaRPr/>
          </a:p>
          <a:p>
            <a:pPr indent="-285750" lvl="1" marL="742950" marR="0" rtl="0" algn="l">
              <a:spcBef>
                <a:spcPts val="518"/>
              </a:spcBef>
              <a:spcAft>
                <a:spcPts val="0"/>
              </a:spcAft>
              <a:buClr>
                <a:schemeClr val="dk1"/>
              </a:buClr>
              <a:buSzPts val="2590"/>
              <a:buFont typeface="Arial"/>
              <a:buChar char="–"/>
            </a:pPr>
            <a:r>
              <a:rPr b="1" i="0" lang="en-US" sz="2590" u="none" cap="none" strike="noStrike">
                <a:solidFill>
                  <a:schemeClr val="dk1"/>
                </a:solidFill>
                <a:latin typeface="Calibri"/>
                <a:ea typeface="Calibri"/>
                <a:cs typeface="Calibri"/>
                <a:sym typeface="Calibri"/>
              </a:rPr>
              <a:t>Your students: </a:t>
            </a:r>
            <a:r>
              <a:rPr b="0" i="0" lang="en-US" sz="2590" u="none" cap="none" strike="noStrike">
                <a:solidFill>
                  <a:schemeClr val="dk1"/>
                </a:solidFill>
                <a:latin typeface="Calibri"/>
                <a:ea typeface="Calibri"/>
                <a:cs typeface="Calibri"/>
                <a:sym typeface="Calibri"/>
              </a:rPr>
              <a:t>you should be sensitive to your students ability, interest and needs. This motivate them to learn better</a:t>
            </a:r>
            <a:endParaRPr/>
          </a:p>
          <a:p>
            <a:pPr indent="-285750" lvl="1" marL="742950" marR="0" rtl="0" algn="l">
              <a:spcBef>
                <a:spcPts val="518"/>
              </a:spcBef>
              <a:spcAft>
                <a:spcPts val="0"/>
              </a:spcAft>
              <a:buClr>
                <a:schemeClr val="dk1"/>
              </a:buClr>
              <a:buSzPts val="2590"/>
              <a:buFont typeface="Arial"/>
              <a:buChar char="–"/>
            </a:pPr>
            <a:r>
              <a:rPr b="1" i="0" lang="en-US" sz="2590" u="none" cap="none" strike="noStrike">
                <a:solidFill>
                  <a:schemeClr val="dk1"/>
                </a:solidFill>
                <a:latin typeface="Calibri"/>
                <a:ea typeface="Calibri"/>
                <a:cs typeface="Calibri"/>
                <a:sym typeface="Calibri"/>
              </a:rPr>
              <a:t>Curriculum: </a:t>
            </a:r>
            <a:r>
              <a:rPr b="0" i="0" lang="en-US" sz="2590" u="none" cap="none" strike="noStrike">
                <a:solidFill>
                  <a:schemeClr val="dk1"/>
                </a:solidFill>
                <a:latin typeface="Calibri"/>
                <a:ea typeface="Calibri"/>
                <a:cs typeface="Calibri"/>
                <a:sym typeface="Calibri"/>
              </a:rPr>
              <a:t>Ensure that you are thoroughly familiar with what you are required to teach, Help your students to make sense of what they are learning, encourage the creativity ability of each student</a:t>
            </a:r>
            <a:endParaRPr b="0" i="0" sz="2590" u="none" cap="none" strike="noStrike">
              <a:solidFill>
                <a:schemeClr val="dk1"/>
              </a:solidFill>
              <a:latin typeface="Calibri"/>
              <a:ea typeface="Calibri"/>
              <a:cs typeface="Calibri"/>
              <a:sym typeface="Calibri"/>
            </a:endParaRPr>
          </a:p>
          <a:p>
            <a:pPr indent="-87630" lvl="2" marL="1143000" marR="0" rtl="0" algn="l">
              <a:spcBef>
                <a:spcPts val="444"/>
              </a:spcBef>
              <a:spcAft>
                <a:spcPts val="0"/>
              </a:spcAft>
              <a:buClr>
                <a:schemeClr val="dk1"/>
              </a:buClr>
              <a:buSzPts val="2220"/>
              <a:buFont typeface="Arial"/>
              <a:buNone/>
            </a:pPr>
            <a:r>
              <a:t/>
            </a:r>
            <a:endParaRPr b="0" i="0" sz="2220" u="none" cap="none" strike="noStrike">
              <a:solidFill>
                <a:schemeClr val="dk1"/>
              </a:solidFill>
              <a:latin typeface="Calibri"/>
              <a:ea typeface="Calibri"/>
              <a:cs typeface="Calibri"/>
              <a:sym typeface="Calibri"/>
            </a:endParaRPr>
          </a:p>
          <a:p>
            <a:pPr indent="-121284" lvl="1" marL="742950" marR="0" rtl="0" algn="l">
              <a:spcBef>
                <a:spcPts val="518"/>
              </a:spcBef>
              <a:spcAft>
                <a:spcPts val="0"/>
              </a:spcAft>
              <a:buClr>
                <a:schemeClr val="dk1"/>
              </a:buClr>
              <a:buSzPts val="2590"/>
              <a:buFont typeface="Arial"/>
              <a:buNone/>
            </a:pPr>
            <a:r>
              <a:t/>
            </a:r>
            <a:endParaRPr b="0" i="0" sz="2590" u="none" cap="none" strike="noStrike">
              <a:solidFill>
                <a:schemeClr val="dk1"/>
              </a:solidFill>
              <a:latin typeface="Calibri"/>
              <a:ea typeface="Calibri"/>
              <a:cs typeface="Calibri"/>
              <a:sym typeface="Calibri"/>
            </a:endParaRPr>
          </a:p>
          <a:p>
            <a:pPr indent="-121284" lvl="1" marL="742950" marR="0" rtl="0" algn="l">
              <a:spcBef>
                <a:spcPts val="518"/>
              </a:spcBef>
              <a:spcAft>
                <a:spcPts val="0"/>
              </a:spcAft>
              <a:buClr>
                <a:schemeClr val="dk1"/>
              </a:buClr>
              <a:buSzPts val="2590"/>
              <a:buFont typeface="Arial"/>
              <a:buNone/>
            </a:pPr>
            <a:r>
              <a:t/>
            </a:r>
            <a:endParaRPr b="0" i="0" sz="259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3"/>
          <p:cNvSpPr txBox="1"/>
          <p:nvPr>
            <p:ph type="title"/>
          </p:nvPr>
        </p:nvSpPr>
        <p:spPr>
          <a:xfrm>
            <a:off x="457200" y="274638"/>
            <a:ext cx="8229600" cy="1143000"/>
          </a:xfrm>
          <a:prstGeom prst="rect">
            <a:avLst/>
          </a:prstGeom>
          <a:noFill/>
          <a:ln>
            <a:noFill/>
          </a:ln>
        </p:spPr>
        <p:txBody>
          <a:bodyPr anchorCtr="0" anchor="ctr" bIns="44450" lIns="90475" spcFirstLastPara="1" rIns="90475" wrap="square" tIns="44450">
            <a:noAutofit/>
          </a:bodyPr>
          <a:lstStyle/>
          <a:p>
            <a:pPr indent="0" lvl="0" marL="0" marR="0" rtl="0" algn="ctr">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CHECKER</a:t>
            </a:r>
            <a:endParaRPr b="0" i="0" sz="4400" u="none" cap="none" strike="noStrike">
              <a:solidFill>
                <a:schemeClr val="dk1"/>
              </a:solidFill>
              <a:latin typeface="Calibri"/>
              <a:ea typeface="Calibri"/>
              <a:cs typeface="Calibri"/>
              <a:sym typeface="Calibri"/>
            </a:endParaRPr>
          </a:p>
        </p:txBody>
      </p:sp>
      <p:sp>
        <p:nvSpPr>
          <p:cNvPr id="217" name="Google Shape;217;p33"/>
          <p:cNvSpPr txBox="1"/>
          <p:nvPr>
            <p:ph idx="1" type="body"/>
          </p:nvPr>
        </p:nvSpPr>
        <p:spPr>
          <a:xfrm>
            <a:off x="457200" y="1600200"/>
            <a:ext cx="4335463" cy="4525963"/>
          </a:xfrm>
          <a:prstGeom prst="rect">
            <a:avLst/>
          </a:prstGeom>
          <a:noFill/>
          <a:ln>
            <a:noFill/>
          </a:ln>
        </p:spPr>
        <p:txBody>
          <a:bodyPr anchorCtr="0" anchor="t" bIns="44450" lIns="90475" spcFirstLastPara="1" rIns="90475" wrap="square" tIns="44450">
            <a:noAutofit/>
          </a:bodyPr>
          <a:lstStyle/>
          <a:p>
            <a:pPr indent="-342900" lvl="0" marL="342900" marR="0" rtl="0" algn="l">
              <a:spcBef>
                <a:spcPts val="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-makes sure that </a:t>
            </a:r>
            <a:r>
              <a:rPr b="0" i="1" lang="en-US" sz="2800" u="none" cap="none" strike="noStrike">
                <a:solidFill>
                  <a:schemeClr val="dk1"/>
                </a:solidFill>
                <a:latin typeface="Calibri"/>
                <a:ea typeface="Calibri"/>
                <a:cs typeface="Calibri"/>
                <a:sym typeface="Calibri"/>
              </a:rPr>
              <a:t>everyone</a:t>
            </a:r>
            <a:r>
              <a:rPr b="0" i="0" lang="en-US" sz="2800" u="none" cap="none" strike="noStrike">
                <a:solidFill>
                  <a:schemeClr val="dk1"/>
                </a:solidFill>
                <a:latin typeface="Calibri"/>
                <a:ea typeface="Calibri"/>
                <a:cs typeface="Calibri"/>
                <a:sym typeface="Calibri"/>
              </a:rPr>
              <a:t> in the group understands </a:t>
            </a:r>
            <a:r>
              <a:rPr b="0" i="1" lang="en-US" sz="2800" u="none" cap="none" strike="noStrike">
                <a:solidFill>
                  <a:schemeClr val="dk1"/>
                </a:solidFill>
                <a:latin typeface="Calibri"/>
                <a:ea typeface="Calibri"/>
                <a:cs typeface="Calibri"/>
                <a:sym typeface="Calibri"/>
              </a:rPr>
              <a:t>all </a:t>
            </a:r>
            <a:r>
              <a:rPr b="0" i="0" lang="en-US" sz="2800" u="none" cap="none" strike="noStrike">
                <a:solidFill>
                  <a:schemeClr val="dk1"/>
                </a:solidFill>
                <a:latin typeface="Calibri"/>
                <a:ea typeface="Calibri"/>
                <a:cs typeface="Calibri"/>
                <a:sym typeface="Calibri"/>
              </a:rPr>
              <a:t>the material</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-ensures that </a:t>
            </a:r>
            <a:r>
              <a:rPr b="0" i="1" lang="en-US" sz="2800" u="none" cap="none" strike="noStrike">
                <a:solidFill>
                  <a:schemeClr val="dk1"/>
                </a:solidFill>
                <a:latin typeface="Calibri"/>
                <a:ea typeface="Calibri"/>
                <a:cs typeface="Calibri"/>
                <a:sym typeface="Calibri"/>
              </a:rPr>
              <a:t>everyone</a:t>
            </a:r>
            <a:r>
              <a:rPr b="0" i="0" lang="en-US" sz="2800" u="none" cap="none" strike="noStrike">
                <a:solidFill>
                  <a:schemeClr val="dk1"/>
                </a:solidFill>
                <a:latin typeface="Calibri"/>
                <a:ea typeface="Calibri"/>
                <a:cs typeface="Calibri"/>
                <a:sym typeface="Calibri"/>
              </a:rPr>
              <a:t> in the group is prepared to make their part of the presentation. </a:t>
            </a:r>
            <a:endParaRPr/>
          </a:p>
        </p:txBody>
      </p:sp>
      <p:pic>
        <p:nvPicPr>
          <p:cNvPr id="218" name="Google Shape;218;p33"/>
          <p:cNvPicPr preferRelativeResize="0"/>
          <p:nvPr/>
        </p:nvPicPr>
        <p:blipFill rotWithShape="1">
          <a:blip r:embed="rId3">
            <a:alphaModFix/>
          </a:blip>
          <a:srcRect b="0" l="0" r="0" t="0"/>
          <a:stretch/>
        </p:blipFill>
        <p:spPr>
          <a:xfrm>
            <a:off x="4676775" y="1604963"/>
            <a:ext cx="3987800" cy="451643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4"/>
          <p:cNvSpPr txBox="1"/>
          <p:nvPr>
            <p:ph type="title"/>
          </p:nvPr>
        </p:nvSpPr>
        <p:spPr>
          <a:xfrm>
            <a:off x="1193800" y="350838"/>
            <a:ext cx="6975475" cy="533400"/>
          </a:xfrm>
          <a:prstGeom prst="rect">
            <a:avLst/>
          </a:prstGeom>
          <a:noFill/>
          <a:ln>
            <a:noFill/>
          </a:ln>
        </p:spPr>
        <p:txBody>
          <a:bodyPr anchorCtr="0" anchor="ctr" bIns="44450" lIns="90475" spcFirstLastPara="1" rIns="90475" wrap="square" tIns="44450">
            <a:noAutofit/>
          </a:bodyPr>
          <a:lstStyle/>
          <a:p>
            <a:pPr indent="0" lvl="0" marL="0" marR="0" rtl="0" algn="ctr">
              <a:spcBef>
                <a:spcPts val="0"/>
              </a:spcBef>
              <a:spcAft>
                <a:spcPts val="0"/>
              </a:spcAft>
              <a:buClr>
                <a:schemeClr val="dk1"/>
              </a:buClr>
              <a:buSzPts val="3959"/>
              <a:buFont typeface="Calibri"/>
              <a:buNone/>
            </a:pPr>
            <a:r>
              <a:rPr b="1" i="0" lang="en-US" sz="3959" u="none" cap="none" strike="noStrike">
                <a:solidFill>
                  <a:schemeClr val="dk1"/>
                </a:solidFill>
                <a:latin typeface="Calibri"/>
                <a:ea typeface="Calibri"/>
                <a:cs typeface="Calibri"/>
                <a:sym typeface="Calibri"/>
              </a:rPr>
              <a:t>LEADER</a:t>
            </a:r>
            <a:endParaRPr b="0" i="0" sz="4320" u="none" cap="none" strike="noStrike">
              <a:solidFill>
                <a:schemeClr val="dk1"/>
              </a:solidFill>
              <a:latin typeface="Calibri"/>
              <a:ea typeface="Calibri"/>
              <a:cs typeface="Calibri"/>
              <a:sym typeface="Calibri"/>
            </a:endParaRPr>
          </a:p>
        </p:txBody>
      </p:sp>
      <p:sp>
        <p:nvSpPr>
          <p:cNvPr id="224" name="Google Shape;224;p34"/>
          <p:cNvSpPr txBox="1"/>
          <p:nvPr>
            <p:ph idx="1" type="body"/>
          </p:nvPr>
        </p:nvSpPr>
        <p:spPr>
          <a:xfrm>
            <a:off x="914400" y="1066800"/>
            <a:ext cx="8001000" cy="5029200"/>
          </a:xfrm>
          <a:prstGeom prst="rect">
            <a:avLst/>
          </a:prstGeom>
          <a:noFill/>
          <a:ln>
            <a:noFill/>
          </a:ln>
        </p:spPr>
        <p:txBody>
          <a:bodyPr anchorCtr="0" anchor="t" bIns="44450" lIns="90475" spcFirstLastPara="1" rIns="90475" wrap="square" tIns="44450">
            <a:noAutofit/>
          </a:bodyPr>
          <a:lstStyle/>
          <a:p>
            <a:pPr indent="-342900" lvl="0" marL="342900" marR="0" rtl="0" algn="l">
              <a:spcBef>
                <a:spcPts val="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-responsible for the groups output</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-keeps group ‘on track’ and focused</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-assigns tasks</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-controls the direction of  the project</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-assigns additional roles, such as ‘experimenter’ or ‘equipment manager’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5"/>
          <p:cNvSpPr txBox="1"/>
          <p:nvPr>
            <p:ph type="title"/>
          </p:nvPr>
        </p:nvSpPr>
        <p:spPr>
          <a:xfrm>
            <a:off x="1425575" y="350838"/>
            <a:ext cx="4841875" cy="990600"/>
          </a:xfrm>
          <a:prstGeom prst="rect">
            <a:avLst/>
          </a:prstGeom>
          <a:noFill/>
          <a:ln>
            <a:noFill/>
          </a:ln>
        </p:spPr>
        <p:txBody>
          <a:bodyPr anchorCtr="0" anchor="ctr" bIns="44450" lIns="90475" spcFirstLastPara="1" rIns="90475" wrap="square" tIns="44450">
            <a:noAutofit/>
          </a:bodyPr>
          <a:lstStyle/>
          <a:p>
            <a:pPr indent="0" lvl="0" marL="0" marR="0" rtl="0" algn="ctr">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RECORDER</a:t>
            </a:r>
            <a:endParaRPr b="0" i="0" sz="4400" u="none" cap="none" strike="noStrike">
              <a:solidFill>
                <a:schemeClr val="dk1"/>
              </a:solidFill>
              <a:latin typeface="Calibri"/>
              <a:ea typeface="Calibri"/>
              <a:cs typeface="Calibri"/>
              <a:sym typeface="Calibri"/>
            </a:endParaRPr>
          </a:p>
        </p:txBody>
      </p:sp>
      <p:sp>
        <p:nvSpPr>
          <p:cNvPr id="230" name="Google Shape;230;p35"/>
          <p:cNvSpPr txBox="1"/>
          <p:nvPr>
            <p:ph idx="1" type="body"/>
          </p:nvPr>
        </p:nvSpPr>
        <p:spPr>
          <a:xfrm>
            <a:off x="617538" y="1768475"/>
            <a:ext cx="4035425" cy="4275138"/>
          </a:xfrm>
          <a:prstGeom prst="rect">
            <a:avLst/>
          </a:prstGeom>
          <a:noFill/>
          <a:ln>
            <a:noFill/>
          </a:ln>
        </p:spPr>
        <p:txBody>
          <a:bodyPr anchorCtr="0" anchor="t" bIns="44450" lIns="90475" spcFirstLastPara="1" rIns="90475" wrap="square" tIns="44450">
            <a:noAutofit/>
          </a:bodyPr>
          <a:lstStyle/>
          <a:p>
            <a:pPr indent="-342900" lvl="0" marL="342900" marR="0" rtl="0" algn="l">
              <a:spcBef>
                <a:spcPts val="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-takes notes for the team</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-responsible for compiling and presentation of final product</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-gets supplies for team when necessary</a:t>
            </a:r>
            <a:endParaRPr/>
          </a:p>
        </p:txBody>
      </p:sp>
      <p:pic>
        <p:nvPicPr>
          <p:cNvPr id="231" name="Google Shape;231;p35"/>
          <p:cNvPicPr preferRelativeResize="0"/>
          <p:nvPr/>
        </p:nvPicPr>
        <p:blipFill rotWithShape="1">
          <a:blip r:embed="rId3">
            <a:alphaModFix/>
          </a:blip>
          <a:srcRect b="0" l="0" r="0" t="0"/>
          <a:stretch/>
        </p:blipFill>
        <p:spPr>
          <a:xfrm>
            <a:off x="4657725" y="2120900"/>
            <a:ext cx="4024313" cy="348456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Google Shape;236;p36"/>
          <p:cNvSpPr txBox="1"/>
          <p:nvPr>
            <p:ph type="title"/>
          </p:nvPr>
        </p:nvSpPr>
        <p:spPr>
          <a:xfrm>
            <a:off x="457200" y="274638"/>
            <a:ext cx="8229600" cy="1143000"/>
          </a:xfrm>
          <a:prstGeom prst="rect">
            <a:avLst/>
          </a:prstGeom>
          <a:noFill/>
          <a:ln>
            <a:noFill/>
          </a:ln>
        </p:spPr>
        <p:txBody>
          <a:bodyPr anchorCtr="0" anchor="ctr" bIns="44450" lIns="90475" spcFirstLastPara="1" rIns="90475" wrap="square" tIns="44450">
            <a:noAutofit/>
          </a:bodyPr>
          <a:lstStyle/>
          <a:p>
            <a:pPr indent="0" lvl="0" marL="0" marR="0" rtl="0" algn="ctr">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OBSERVER/READER</a:t>
            </a:r>
            <a:endParaRPr b="0" i="0" sz="4400" u="none" cap="none" strike="noStrike">
              <a:solidFill>
                <a:schemeClr val="dk1"/>
              </a:solidFill>
              <a:latin typeface="Calibri"/>
              <a:ea typeface="Calibri"/>
              <a:cs typeface="Calibri"/>
              <a:sym typeface="Calibri"/>
            </a:endParaRPr>
          </a:p>
        </p:txBody>
      </p:sp>
      <p:sp>
        <p:nvSpPr>
          <p:cNvPr id="237" name="Google Shape;237;p36"/>
          <p:cNvSpPr txBox="1"/>
          <p:nvPr>
            <p:ph idx="1" type="body"/>
          </p:nvPr>
        </p:nvSpPr>
        <p:spPr>
          <a:xfrm>
            <a:off x="3836988" y="1600200"/>
            <a:ext cx="4773612" cy="4522788"/>
          </a:xfrm>
          <a:prstGeom prst="rect">
            <a:avLst/>
          </a:prstGeom>
          <a:noFill/>
          <a:ln>
            <a:noFill/>
          </a:ln>
        </p:spPr>
        <p:txBody>
          <a:bodyPr anchorCtr="0" anchor="t" bIns="44450" lIns="90475" spcFirstLastPara="1" rIns="90475" wrap="square" tIns="44450">
            <a:noAutofit/>
          </a:bodyPr>
          <a:lstStyle/>
          <a:p>
            <a:pPr indent="-342900" lvl="0" marL="342900" marR="0" rtl="0" algn="l">
              <a:spcBef>
                <a:spcPts val="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-makes sure that everyone in the group is contributing (no sponges!)</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-ensures that everyone in the group has an equal opportunity to speak.</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-makes sure that all comments are positive.</a:t>
            </a:r>
            <a:endParaRPr/>
          </a:p>
          <a:p>
            <a:pPr indent="-342900" lvl="0" marL="342900" marR="0" rtl="0" algn="l">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-reads material to the group. </a:t>
            </a:r>
            <a:endParaRPr/>
          </a:p>
        </p:txBody>
      </p:sp>
      <p:pic>
        <p:nvPicPr>
          <p:cNvPr id="238" name="Google Shape;238;p36"/>
          <p:cNvPicPr preferRelativeResize="0"/>
          <p:nvPr/>
        </p:nvPicPr>
        <p:blipFill rotWithShape="1">
          <a:blip r:embed="rId3">
            <a:alphaModFix/>
          </a:blip>
          <a:srcRect b="0" l="0" r="0" t="0"/>
          <a:stretch/>
        </p:blipFill>
        <p:spPr>
          <a:xfrm>
            <a:off x="233363" y="1995488"/>
            <a:ext cx="3389312" cy="3643312"/>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Types of CL</a:t>
            </a:r>
            <a:endParaRPr b="0" i="0" sz="4400" u="none" cap="none" strike="noStrike">
              <a:solidFill>
                <a:schemeClr val="dk1"/>
              </a:solidFill>
              <a:latin typeface="Calibri"/>
              <a:ea typeface="Calibri"/>
              <a:cs typeface="Calibri"/>
              <a:sym typeface="Calibri"/>
            </a:endParaRPr>
          </a:p>
        </p:txBody>
      </p:sp>
      <p:sp>
        <p:nvSpPr>
          <p:cNvPr id="244" name="Google Shape;244;p3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1" i="0" lang="en-US" sz="3200" u="none" cap="none" strike="noStrike">
                <a:solidFill>
                  <a:schemeClr val="dk1"/>
                </a:solidFill>
                <a:latin typeface="Calibri"/>
                <a:ea typeface="Calibri"/>
                <a:cs typeface="Calibri"/>
                <a:sym typeface="Calibri"/>
              </a:rPr>
              <a:t>Formal CL </a:t>
            </a:r>
            <a:r>
              <a:rPr b="0" i="0" lang="en-US" sz="3200" u="none" cap="none" strike="noStrike">
                <a:solidFill>
                  <a:schemeClr val="dk1"/>
                </a:solidFill>
                <a:latin typeface="Calibri"/>
                <a:ea typeface="Calibri"/>
                <a:cs typeface="Calibri"/>
                <a:sym typeface="Calibri"/>
              </a:rPr>
              <a:t>is structured, facilitated and monitored by the educator over time and is used to achieve group goals in task.</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JIGSAW</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Assignment that involve group problem solving and decision making</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Laboratory assignment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Formal CL</a:t>
            </a:r>
            <a:endParaRPr b="0" i="0" sz="4400" u="none" cap="none" strike="noStrike">
              <a:solidFill>
                <a:schemeClr val="dk1"/>
              </a:solidFill>
              <a:latin typeface="Calibri"/>
              <a:ea typeface="Calibri"/>
              <a:cs typeface="Calibri"/>
              <a:sym typeface="Calibri"/>
            </a:endParaRPr>
          </a:p>
        </p:txBody>
      </p:sp>
      <p:sp>
        <p:nvSpPr>
          <p:cNvPr id="250" name="Google Shape;250;p3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960"/>
              <a:buFont typeface="Arial"/>
              <a:buNone/>
            </a:pPr>
            <a:r>
              <a:rPr b="0" i="0" lang="en-US" sz="2960" u="sng" cap="none" strike="noStrike">
                <a:solidFill>
                  <a:schemeClr val="dk1"/>
                </a:solidFill>
                <a:latin typeface="Calibri"/>
                <a:ea typeface="Calibri"/>
                <a:cs typeface="Calibri"/>
                <a:sym typeface="Calibri"/>
              </a:rPr>
              <a:t>Formal groups-</a:t>
            </a:r>
            <a:endParaRPr/>
          </a:p>
          <a:p>
            <a:pPr indent="-342900" lvl="0" marL="342900" marR="0" rtl="0" algn="l">
              <a:lnSpc>
                <a:spcPct val="80000"/>
              </a:lnSpc>
              <a:spcBef>
                <a:spcPts val="592"/>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 -Designed for students to have enough time to</a:t>
            </a:r>
            <a:endParaRPr/>
          </a:p>
          <a:p>
            <a:pPr indent="-342900" lvl="0" marL="342900" marR="0" rtl="0" algn="l">
              <a:lnSpc>
                <a:spcPct val="80000"/>
              </a:lnSpc>
              <a:spcBef>
                <a:spcPts val="592"/>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thoroughly complete an academic assignment</a:t>
            </a:r>
            <a:endParaRPr/>
          </a:p>
          <a:p>
            <a:pPr indent="-342900" lvl="0" marL="342900" marR="0" rtl="0" algn="l">
              <a:lnSpc>
                <a:spcPct val="80000"/>
              </a:lnSpc>
              <a:spcBef>
                <a:spcPts val="592"/>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 -May last several days or weeks.</a:t>
            </a:r>
            <a:endParaRPr/>
          </a:p>
          <a:p>
            <a:pPr indent="-342900" lvl="0" marL="342900" marR="0" rtl="0" algn="l">
              <a:lnSpc>
                <a:spcPct val="80000"/>
              </a:lnSpc>
              <a:spcBef>
                <a:spcPts val="592"/>
              </a:spcBef>
              <a:spcAft>
                <a:spcPts val="0"/>
              </a:spcAft>
              <a:buClr>
                <a:schemeClr val="dk1"/>
              </a:buClr>
              <a:buSzPts val="2960"/>
              <a:buFont typeface="Arial"/>
              <a:buNone/>
            </a:pPr>
            <a:r>
              <a:rPr b="0" i="0" lang="en-US" sz="2960" u="none" cap="none" strike="noStrike">
                <a:solidFill>
                  <a:schemeClr val="dk1"/>
                </a:solidFill>
                <a:latin typeface="Calibri"/>
                <a:ea typeface="Calibri"/>
                <a:cs typeface="Calibri"/>
                <a:sym typeface="Calibri"/>
              </a:rPr>
              <a:t>-Design tasks to include:</a:t>
            </a:r>
            <a:endParaRPr/>
          </a:p>
          <a:p>
            <a:pPr indent="-285750" lvl="1" marL="742950" marR="0" rtl="0" algn="l">
              <a:lnSpc>
                <a:spcPct val="80000"/>
              </a:lnSpc>
              <a:spcBef>
                <a:spcPts val="518"/>
              </a:spcBef>
              <a:spcAft>
                <a:spcPts val="0"/>
              </a:spcAft>
              <a:buClr>
                <a:schemeClr val="dk1"/>
              </a:buClr>
              <a:buSzPts val="2590"/>
              <a:buFont typeface="Arial"/>
              <a:buChar char="–"/>
            </a:pPr>
            <a:r>
              <a:rPr b="0" i="0" lang="en-US" sz="2590" u="none" cap="none" strike="noStrike">
                <a:solidFill>
                  <a:schemeClr val="dk1"/>
                </a:solidFill>
                <a:latin typeface="Calibri"/>
                <a:ea typeface="Calibri"/>
                <a:cs typeface="Calibri"/>
                <a:sym typeface="Calibri"/>
              </a:rPr>
              <a:t> Positive interdependence</a:t>
            </a:r>
            <a:endParaRPr/>
          </a:p>
          <a:p>
            <a:pPr indent="-285750" lvl="1" marL="742950" marR="0" rtl="0" algn="l">
              <a:lnSpc>
                <a:spcPct val="80000"/>
              </a:lnSpc>
              <a:spcBef>
                <a:spcPts val="518"/>
              </a:spcBef>
              <a:spcAft>
                <a:spcPts val="0"/>
              </a:spcAft>
              <a:buClr>
                <a:schemeClr val="dk1"/>
              </a:buClr>
              <a:buSzPts val="2590"/>
              <a:buFont typeface="Arial"/>
              <a:buChar char="–"/>
            </a:pPr>
            <a:r>
              <a:rPr b="0" i="0" lang="en-US" sz="2590" u="none" cap="none" strike="noStrike">
                <a:solidFill>
                  <a:schemeClr val="dk1"/>
                </a:solidFill>
                <a:latin typeface="Calibri"/>
                <a:ea typeface="Calibri"/>
                <a:cs typeface="Calibri"/>
                <a:sym typeface="Calibri"/>
              </a:rPr>
              <a:t> Group processing</a:t>
            </a:r>
            <a:endParaRPr/>
          </a:p>
          <a:p>
            <a:pPr indent="-285750" lvl="1" marL="742950" marR="0" rtl="0" algn="l">
              <a:lnSpc>
                <a:spcPct val="80000"/>
              </a:lnSpc>
              <a:spcBef>
                <a:spcPts val="518"/>
              </a:spcBef>
              <a:spcAft>
                <a:spcPts val="0"/>
              </a:spcAft>
              <a:buClr>
                <a:schemeClr val="dk1"/>
              </a:buClr>
              <a:buSzPts val="2590"/>
              <a:buFont typeface="Arial"/>
              <a:buChar char="–"/>
            </a:pPr>
            <a:r>
              <a:rPr b="0" i="0" lang="en-US" sz="2590" u="none" cap="none" strike="noStrike">
                <a:solidFill>
                  <a:schemeClr val="dk1"/>
                </a:solidFill>
                <a:latin typeface="Calibri"/>
                <a:ea typeface="Calibri"/>
                <a:cs typeface="Calibri"/>
                <a:sym typeface="Calibri"/>
              </a:rPr>
              <a:t> Face to face promotive interaction</a:t>
            </a:r>
            <a:endParaRPr/>
          </a:p>
          <a:p>
            <a:pPr indent="-285750" lvl="1" marL="742950" marR="0" rtl="0" algn="l">
              <a:lnSpc>
                <a:spcPct val="80000"/>
              </a:lnSpc>
              <a:spcBef>
                <a:spcPts val="518"/>
              </a:spcBef>
              <a:spcAft>
                <a:spcPts val="0"/>
              </a:spcAft>
              <a:buClr>
                <a:schemeClr val="dk1"/>
              </a:buClr>
              <a:buSzPts val="2590"/>
              <a:buFont typeface="Arial"/>
              <a:buChar char="–"/>
            </a:pPr>
            <a:r>
              <a:rPr b="0" i="0" lang="en-US" sz="2590" u="none" cap="none" strike="noStrike">
                <a:solidFill>
                  <a:schemeClr val="dk1"/>
                </a:solidFill>
                <a:latin typeface="Calibri"/>
                <a:ea typeface="Calibri"/>
                <a:cs typeface="Calibri"/>
                <a:sym typeface="Calibri"/>
              </a:rPr>
              <a:t> Individual and group accountability</a:t>
            </a:r>
            <a:endParaRPr/>
          </a:p>
          <a:p>
            <a:pPr indent="-285750" lvl="1" marL="742950" marR="0" rtl="0" algn="l">
              <a:lnSpc>
                <a:spcPct val="80000"/>
              </a:lnSpc>
              <a:spcBef>
                <a:spcPts val="518"/>
              </a:spcBef>
              <a:spcAft>
                <a:spcPts val="0"/>
              </a:spcAft>
              <a:buClr>
                <a:schemeClr val="dk1"/>
              </a:buClr>
              <a:buSzPts val="2590"/>
              <a:buFont typeface="Arial"/>
              <a:buChar char="–"/>
            </a:pPr>
            <a:r>
              <a:rPr b="0" i="0" lang="en-US" sz="2590" u="none" cap="none" strike="noStrike">
                <a:solidFill>
                  <a:schemeClr val="dk1"/>
                </a:solidFill>
                <a:latin typeface="Calibri"/>
                <a:ea typeface="Calibri"/>
                <a:cs typeface="Calibri"/>
                <a:sym typeface="Calibri"/>
              </a:rPr>
              <a:t>Social  and Interpersonal Skills</a:t>
            </a:r>
            <a:endParaRPr/>
          </a:p>
          <a:p>
            <a:pPr indent="-154940" lvl="0" marL="342900" marR="0" rtl="0" algn="l">
              <a:lnSpc>
                <a:spcPct val="90000"/>
              </a:lnSpc>
              <a:spcBef>
                <a:spcPts val="592"/>
              </a:spcBef>
              <a:spcAft>
                <a:spcPts val="0"/>
              </a:spcAft>
              <a:buClr>
                <a:schemeClr val="dk1"/>
              </a:buClr>
              <a:buSzPts val="2960"/>
              <a:buFont typeface="Arial"/>
              <a:buNone/>
            </a:pPr>
            <a:r>
              <a:t/>
            </a:r>
            <a:endParaRPr b="0" i="0" sz="2960" u="none" cap="none" strike="noStrike">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Informal CL</a:t>
            </a:r>
            <a:endParaRPr b="0" i="0" sz="4400" u="none" cap="none" strike="noStrike">
              <a:solidFill>
                <a:schemeClr val="dk1"/>
              </a:solidFill>
              <a:latin typeface="Calibri"/>
              <a:ea typeface="Calibri"/>
              <a:cs typeface="Calibri"/>
              <a:sym typeface="Calibri"/>
            </a:endParaRPr>
          </a:p>
        </p:txBody>
      </p:sp>
      <p:sp>
        <p:nvSpPr>
          <p:cNvPr id="256" name="Google Shape;256;p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Arial"/>
              <a:buChar char="•"/>
            </a:pPr>
            <a:r>
              <a:rPr b="1" i="0" lang="en-US" sz="3200" u="none" cap="none" strike="noStrike">
                <a:solidFill>
                  <a:schemeClr val="dk1"/>
                </a:solidFill>
                <a:latin typeface="Calibri"/>
                <a:ea typeface="Calibri"/>
                <a:cs typeface="Calibri"/>
                <a:sym typeface="Calibri"/>
              </a:rPr>
              <a:t>Informal CL </a:t>
            </a:r>
            <a:r>
              <a:rPr b="0" i="0" lang="en-US" sz="3200" u="none" cap="none" strike="noStrike">
                <a:solidFill>
                  <a:schemeClr val="dk1"/>
                </a:solidFill>
                <a:latin typeface="Calibri"/>
                <a:ea typeface="Calibri"/>
                <a:cs typeface="Calibri"/>
                <a:sym typeface="Calibri"/>
              </a:rPr>
              <a:t>incorporate group learning with passive teaching by drawing attention to material through small groups throughout the lesson or by discussion at the end of lesson and typically involves group of two (Eg turn to your partner discussion)facilitated and monitored by the educator over time and is used to achieve group goals in task.</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Eg Think-pair-share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Informal CL</a:t>
            </a:r>
            <a:endParaRPr b="0" i="0" sz="4400" u="none" cap="none" strike="noStrike">
              <a:solidFill>
                <a:schemeClr val="dk1"/>
              </a:solidFill>
              <a:latin typeface="Calibri"/>
              <a:ea typeface="Calibri"/>
              <a:cs typeface="Calibri"/>
              <a:sym typeface="Calibri"/>
            </a:endParaRPr>
          </a:p>
        </p:txBody>
      </p:sp>
      <p:sp>
        <p:nvSpPr>
          <p:cNvPr id="262" name="Google Shape;262;p4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60000"/>
              </a:lnSpc>
              <a:spcBef>
                <a:spcPts val="0"/>
              </a:spcBef>
              <a:spcAft>
                <a:spcPts val="0"/>
              </a:spcAft>
              <a:buClr>
                <a:schemeClr val="dk1"/>
              </a:buClr>
              <a:buSzPts val="2250"/>
              <a:buFont typeface="Arial"/>
              <a:buNone/>
            </a:pPr>
            <a:r>
              <a:rPr b="1" i="0" lang="en-US" sz="2250" u="none" cap="none" strike="noStrike">
                <a:solidFill>
                  <a:schemeClr val="dk1"/>
                </a:solidFill>
                <a:latin typeface="Calibri"/>
                <a:ea typeface="Calibri"/>
                <a:cs typeface="Calibri"/>
                <a:sym typeface="Calibri"/>
              </a:rPr>
              <a:t>Informal groups:</a:t>
            </a:r>
            <a:endParaRPr/>
          </a:p>
          <a:p>
            <a:pPr indent="-342900" lvl="0" marL="342900" marR="0" rtl="0" algn="l">
              <a:lnSpc>
                <a:spcPct val="60000"/>
              </a:lnSpc>
              <a:spcBef>
                <a:spcPts val="450"/>
              </a:spcBef>
              <a:spcAft>
                <a:spcPts val="0"/>
              </a:spcAft>
              <a:buClr>
                <a:schemeClr val="dk1"/>
              </a:buClr>
              <a:buSzPts val="2250"/>
              <a:buFont typeface="Arial"/>
              <a:buNone/>
            </a:pPr>
            <a:r>
              <a:t/>
            </a:r>
            <a:endParaRPr b="1" i="0" sz="2250" u="sng" cap="none" strike="noStrike">
              <a:solidFill>
                <a:schemeClr val="dk1"/>
              </a:solidFill>
              <a:latin typeface="Calibri"/>
              <a:ea typeface="Calibri"/>
              <a:cs typeface="Calibri"/>
              <a:sym typeface="Calibri"/>
            </a:endParaRPr>
          </a:p>
          <a:p>
            <a:pPr indent="-342900" lvl="0" marL="342900" marR="0" rtl="0" algn="l">
              <a:lnSpc>
                <a:spcPct val="60000"/>
              </a:lnSpc>
              <a:spcBef>
                <a:spcPts val="450"/>
              </a:spcBef>
              <a:spcAft>
                <a:spcPts val="0"/>
              </a:spcAft>
              <a:buClr>
                <a:schemeClr val="dk1"/>
              </a:buClr>
              <a:buSzPts val="2250"/>
              <a:buFont typeface="Arial"/>
              <a:buNone/>
            </a:pPr>
            <a:r>
              <a:rPr b="0" i="0" lang="en-US" sz="2250" u="none" cap="none" strike="noStrike">
                <a:solidFill>
                  <a:schemeClr val="dk1"/>
                </a:solidFill>
                <a:latin typeface="Calibri"/>
                <a:ea typeface="Calibri"/>
                <a:cs typeface="Calibri"/>
                <a:sym typeface="Calibri"/>
              </a:rPr>
              <a:t>They </a:t>
            </a:r>
            <a:r>
              <a:rPr b="0" i="0" lang="en-US" sz="2000" u="none" cap="none" strike="noStrike">
                <a:solidFill>
                  <a:schemeClr val="dk1"/>
                </a:solidFill>
                <a:latin typeface="Calibri"/>
                <a:ea typeface="Calibri"/>
                <a:cs typeface="Calibri"/>
                <a:sym typeface="Calibri"/>
              </a:rPr>
              <a:t>are temporary groups that last for only one discussion or one class period. Their purposes are to focus student’s attention on the material to be learned, set a mood conducive to learning, help organize in advance the material to be covered in a class session, ensure that students cognitively process the material being taught, and provide closure to an instructional session. They may be used at any time, but are especially useful during a lecture or direct teaching ,Can last a few minutes or class period .</a:t>
            </a:r>
            <a:endParaRPr/>
          </a:p>
          <a:p>
            <a:pPr indent="-342900" lvl="0" marL="342900" marR="0" rtl="0" algn="l">
              <a:lnSpc>
                <a:spcPct val="60000"/>
              </a:lnSpc>
              <a:spcBef>
                <a:spcPts val="400"/>
              </a:spcBef>
              <a:spcAft>
                <a:spcPts val="0"/>
              </a:spcAft>
              <a:buClr>
                <a:schemeClr val="dk1"/>
              </a:buClr>
              <a:buSzPts val="2000"/>
              <a:buFont typeface="Arial"/>
              <a:buNone/>
            </a:pP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Examples:</a:t>
            </a:r>
            <a:endParaRPr/>
          </a:p>
          <a:p>
            <a:pPr indent="-342900" lvl="0" marL="342900" marR="0" rtl="0" algn="l">
              <a:lnSpc>
                <a:spcPct val="60000"/>
              </a:lnSpc>
              <a:spcBef>
                <a:spcPts val="400"/>
              </a:spcBef>
              <a:spcAft>
                <a:spcPts val="0"/>
              </a:spcAft>
              <a:buClr>
                <a:schemeClr val="dk1"/>
              </a:buClr>
              <a:buSzPts val="2000"/>
              <a:buFont typeface="Arial"/>
              <a:buNone/>
            </a:pPr>
            <a:r>
              <a:rPr b="0" i="0" lang="en-US" sz="2000" u="none" cap="none" strike="noStrike">
                <a:solidFill>
                  <a:schemeClr val="dk1"/>
                </a:solidFill>
                <a:latin typeface="Calibri"/>
                <a:ea typeface="Calibri"/>
                <a:cs typeface="Calibri"/>
                <a:sym typeface="Calibri"/>
              </a:rPr>
              <a:t>A-Summarize the answer to the question being discussed. </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b. Solve a problem. </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c. Give a reaction to a  theory, a concept, or information being presented. </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d. Elaborate (relate material to past learning so that it gets integrated into existing conceptual frameworks) the material being presented. </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e. Predict or explain. </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f. Attempt to resolve the conceptual conflict the presentation has aroused. </a:t>
            </a:r>
            <a:br>
              <a:rPr b="0" i="0" lang="en-US" sz="2000" u="none" cap="none" strike="noStrike">
                <a:solidFill>
                  <a:schemeClr val="dk1"/>
                </a:solidFill>
                <a:latin typeface="Calibri"/>
                <a:ea typeface="Calibri"/>
                <a:cs typeface="Calibri"/>
                <a:sym typeface="Calibri"/>
              </a:rPr>
            </a:br>
            <a:r>
              <a:rPr b="0" i="0" lang="en-US" sz="2000" u="none" cap="none" strike="noStrike">
                <a:solidFill>
                  <a:schemeClr val="dk1"/>
                </a:solidFill>
                <a:latin typeface="Calibri"/>
                <a:ea typeface="Calibri"/>
                <a:cs typeface="Calibri"/>
                <a:sym typeface="Calibri"/>
              </a:rPr>
              <a:t>g. Hypothesize answers to the question being posed.</a:t>
            </a:r>
            <a:endParaRPr/>
          </a:p>
          <a:p>
            <a:pPr indent="-215900" lvl="0" marL="342900" marR="0" rtl="0" algn="l">
              <a:lnSpc>
                <a:spcPct val="80000"/>
              </a:lnSpc>
              <a:spcBef>
                <a:spcPts val="40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Google Shape;267;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Types</a:t>
            </a:r>
            <a:endParaRPr b="0" i="0" sz="4400" u="none" cap="none" strike="noStrike">
              <a:solidFill>
                <a:schemeClr val="dk1"/>
              </a:solidFill>
              <a:latin typeface="Calibri"/>
              <a:ea typeface="Calibri"/>
              <a:cs typeface="Calibri"/>
              <a:sym typeface="Calibri"/>
            </a:endParaRPr>
          </a:p>
        </p:txBody>
      </p:sp>
      <p:sp>
        <p:nvSpPr>
          <p:cNvPr id="268" name="Google Shape;268;p4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720"/>
              <a:buFont typeface="Arial"/>
              <a:buChar char="•"/>
            </a:pPr>
            <a:r>
              <a:rPr b="1" i="0" lang="en-US" sz="2720" u="none" cap="none" strike="noStrike">
                <a:solidFill>
                  <a:schemeClr val="dk1"/>
                </a:solidFill>
                <a:latin typeface="Calibri"/>
                <a:ea typeface="Calibri"/>
                <a:cs typeface="Calibri"/>
                <a:sym typeface="Calibri"/>
              </a:rPr>
              <a:t>Based group learning(eg long term study group):</a:t>
            </a:r>
            <a:endParaRPr/>
          </a:p>
          <a:p>
            <a:pPr indent="-342900" lvl="0" marL="342900" marR="0" rtl="0" algn="l">
              <a:lnSpc>
                <a:spcPct val="9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Is effective for learning complex subject matter over the course, term or semester and established caring, supportive peer relationships, which in turn motivates and strengthens the student’s commitment to the group’s education while increasing self-esteem and self-worth.</a:t>
            </a:r>
            <a:endParaRPr/>
          </a:p>
          <a:p>
            <a:pPr indent="-342900" lvl="0" marL="342900" marR="0" rtl="0" algn="l">
              <a:lnSpc>
                <a:spcPct val="9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Based group approaches also make the students accountable to educating their peer group in the event that a member was absent for a lesson. This is effective both individual learning as well as social support.</a:t>
            </a:r>
            <a:endParaRPr b="0" i="0" sz="2720" u="none" cap="none" strike="noStrike">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42"/>
          <p:cNvSpPr txBox="1"/>
          <p:nvPr>
            <p:ph type="title"/>
          </p:nvPr>
        </p:nvSpPr>
        <p:spPr>
          <a:xfrm>
            <a:off x="457200" y="274638"/>
            <a:ext cx="8229600" cy="6397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600"/>
              <a:buFont typeface="Calibri"/>
              <a:buNone/>
            </a:pPr>
            <a:br>
              <a:rPr b="0" i="0" lang="en-US" sz="3600" u="none" cap="none" strike="noStrike">
                <a:solidFill>
                  <a:schemeClr val="dk1"/>
                </a:solidFill>
                <a:latin typeface="Calibri"/>
                <a:ea typeface="Calibri"/>
                <a:cs typeface="Calibri"/>
                <a:sym typeface="Calibri"/>
              </a:rPr>
            </a:br>
            <a:br>
              <a:rPr b="0" i="0" lang="en-US" sz="3600" u="none" cap="none" strike="noStrike">
                <a:solidFill>
                  <a:schemeClr val="dk1"/>
                </a:solidFill>
                <a:latin typeface="Calibri"/>
                <a:ea typeface="Calibri"/>
                <a:cs typeface="Calibri"/>
                <a:sym typeface="Calibri"/>
              </a:rPr>
            </a:br>
            <a:endParaRPr b="0" i="0" sz="3600" u="none" cap="none" strike="noStrike">
              <a:solidFill>
                <a:schemeClr val="dk1"/>
              </a:solidFill>
              <a:latin typeface="Calibri"/>
              <a:ea typeface="Calibri"/>
              <a:cs typeface="Calibri"/>
              <a:sym typeface="Calibri"/>
            </a:endParaRPr>
          </a:p>
        </p:txBody>
      </p:sp>
      <p:sp>
        <p:nvSpPr>
          <p:cNvPr id="274" name="Google Shape;274;p42"/>
          <p:cNvSpPr txBox="1"/>
          <p:nvPr>
            <p:ph idx="1" type="body"/>
          </p:nvPr>
        </p:nvSpPr>
        <p:spPr>
          <a:xfrm>
            <a:off x="457200" y="228600"/>
            <a:ext cx="8229600" cy="66294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dk1"/>
              </a:buClr>
              <a:buSzPts val="2800"/>
              <a:buFont typeface="Arial"/>
              <a:buNone/>
            </a:pPr>
            <a:r>
              <a:rPr b="1" i="0" lang="en-US" sz="2800" u="sng" cap="none" strike="noStrike">
                <a:solidFill>
                  <a:schemeClr val="dk1"/>
                </a:solidFill>
                <a:latin typeface="Calibri"/>
                <a:ea typeface="Calibri"/>
                <a:cs typeface="Calibri"/>
                <a:sym typeface="Calibri"/>
              </a:rPr>
              <a:t>Base groups</a:t>
            </a:r>
            <a:endParaRPr b="1" i="0" sz="2800" u="sng" cap="none" strike="noStrike">
              <a:solidFill>
                <a:schemeClr val="dk1"/>
              </a:solidFill>
              <a:latin typeface="Calibri"/>
              <a:ea typeface="Calibri"/>
              <a:cs typeface="Calibri"/>
              <a:sym typeface="Calibri"/>
            </a:endParaRPr>
          </a:p>
          <a:p>
            <a:pPr indent="-609600" lvl="0" marL="609600" marR="0" rtl="0" algn="l">
              <a:lnSpc>
                <a:spcPct val="80000"/>
              </a:lnSpc>
              <a:spcBef>
                <a:spcPts val="400"/>
              </a:spcBef>
              <a:spcAft>
                <a:spcPts val="0"/>
              </a:spcAft>
              <a:buClr>
                <a:schemeClr val="dk1"/>
              </a:buClr>
              <a:buSzPts val="2000"/>
              <a:buFont typeface="Arial"/>
              <a:buNone/>
            </a:pPr>
            <a:r>
              <a:rPr b="0" i="0" lang="en-US" sz="2000" u="none" cap="none" strike="noStrike">
                <a:solidFill>
                  <a:schemeClr val="dk1"/>
                </a:solidFill>
                <a:latin typeface="Calibri"/>
                <a:ea typeface="Calibri"/>
                <a:cs typeface="Calibri"/>
                <a:sym typeface="Calibri"/>
              </a:rPr>
              <a:t> </a:t>
            </a:r>
            <a:r>
              <a:rPr b="0" i="0" lang="en-US" sz="1800" u="none" cap="none" strike="noStrike">
                <a:solidFill>
                  <a:schemeClr val="dk1"/>
                </a:solidFill>
                <a:latin typeface="Calibri"/>
                <a:ea typeface="Calibri"/>
                <a:cs typeface="Calibri"/>
                <a:sym typeface="Calibri"/>
              </a:rPr>
              <a:t>Created to provide students support throughout a semester or academic year</a:t>
            </a:r>
            <a:endParaRPr/>
          </a:p>
          <a:p>
            <a:pPr indent="-609600" lvl="0" marL="609600" marR="0" rtl="0" algn="l">
              <a:lnSpc>
                <a:spcPct val="80000"/>
              </a:lnSpc>
              <a:spcBef>
                <a:spcPts val="360"/>
              </a:spcBef>
              <a:spcAft>
                <a:spcPts val="0"/>
              </a:spcAft>
              <a:buClr>
                <a:schemeClr val="dk1"/>
              </a:buClr>
              <a:buSzPts val="1800"/>
              <a:buFont typeface="Arial"/>
              <a:buNone/>
            </a:pPr>
            <a:r>
              <a:t/>
            </a:r>
            <a:endParaRPr b="1" i="0" sz="1800" u="none" cap="none" strike="noStrike">
              <a:solidFill>
                <a:schemeClr val="dk1"/>
              </a:solidFill>
              <a:latin typeface="Calibri"/>
              <a:ea typeface="Calibri"/>
              <a:cs typeface="Calibri"/>
              <a:sym typeface="Calibri"/>
            </a:endParaRPr>
          </a:p>
          <a:p>
            <a:pPr indent="-609600" lvl="0" marL="609600" marR="0" rtl="0" algn="l">
              <a:lnSpc>
                <a:spcPct val="80000"/>
              </a:lnSpc>
              <a:spcBef>
                <a:spcPts val="360"/>
              </a:spcBef>
              <a:spcAft>
                <a:spcPts val="0"/>
              </a:spcAft>
              <a:buClr>
                <a:schemeClr val="dk1"/>
              </a:buClr>
              <a:buSzPts val="1800"/>
              <a:buFont typeface="Arial"/>
              <a:buNone/>
            </a:pPr>
            <a:r>
              <a:rPr b="1" i="0" lang="en-US" sz="1800" u="none" cap="none" strike="noStrike">
                <a:solidFill>
                  <a:schemeClr val="dk1"/>
                </a:solidFill>
                <a:latin typeface="Calibri"/>
                <a:ea typeface="Calibri"/>
                <a:cs typeface="Calibri"/>
                <a:sym typeface="Calibri"/>
              </a:rPr>
              <a:t>Results: general sense of belonging to class</a:t>
            </a:r>
            <a:endParaRPr/>
          </a:p>
          <a:p>
            <a:pPr indent="-609600" lvl="0" marL="609600" marR="0" rtl="0" algn="l">
              <a:lnSpc>
                <a:spcPct val="80000"/>
              </a:lnSpc>
              <a:spcBef>
                <a:spcPts val="360"/>
              </a:spcBef>
              <a:spcAft>
                <a:spcPts val="0"/>
              </a:spcAft>
              <a:buClr>
                <a:schemeClr val="dk1"/>
              </a:buClr>
              <a:buSzPts val="1800"/>
              <a:buFont typeface="Arial"/>
              <a:buNone/>
            </a:pPr>
            <a:r>
              <a:t/>
            </a:r>
            <a:endParaRPr b="1" i="0" sz="1800" u="none" cap="none" strike="noStrike">
              <a:solidFill>
                <a:schemeClr val="dk1"/>
              </a:solidFill>
              <a:latin typeface="Calibri"/>
              <a:ea typeface="Calibri"/>
              <a:cs typeface="Calibri"/>
              <a:sym typeface="Calibri"/>
            </a:endParaRPr>
          </a:p>
          <a:p>
            <a:pPr indent="-609600" lvl="0" marL="609600" marR="0" rtl="0" algn="l">
              <a:lnSpc>
                <a:spcPct val="80000"/>
              </a:lnSpc>
              <a:spcBef>
                <a:spcPts val="400"/>
              </a:spcBef>
              <a:spcAft>
                <a:spcPts val="0"/>
              </a:spcAft>
              <a:buClr>
                <a:schemeClr val="dk1"/>
              </a:buClr>
              <a:buSzPts val="2000"/>
              <a:buFont typeface="Arial"/>
              <a:buNone/>
            </a:pPr>
            <a:r>
              <a:rPr b="1" i="0" lang="en-US" sz="2000" u="none" cap="none" strike="noStrike">
                <a:solidFill>
                  <a:schemeClr val="dk1"/>
                </a:solidFill>
                <a:latin typeface="Calibri"/>
                <a:ea typeface="Calibri"/>
                <a:cs typeface="Calibri"/>
                <a:sym typeface="Calibri"/>
              </a:rPr>
              <a:t>The base group functions as a support group for its members that:</a:t>
            </a:r>
            <a:r>
              <a:rPr b="0" i="0" lang="en-US" sz="2000" u="none" cap="none" strike="noStrike">
                <a:solidFill>
                  <a:schemeClr val="dk1"/>
                </a:solidFill>
                <a:latin typeface="Calibri"/>
                <a:ea typeface="Calibri"/>
                <a:cs typeface="Calibri"/>
                <a:sym typeface="Calibri"/>
              </a:rPr>
              <a:t> </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Gives assistance, support, and encouragement for mastering the course content and skills and provides feedback on how well the content and skills are being learned.</a:t>
            </a:r>
            <a:br>
              <a:rPr b="0" i="0" lang="en-US" sz="2000" u="none" cap="none" strike="noStrike">
                <a:solidFill>
                  <a:schemeClr val="dk1"/>
                </a:solidFill>
                <a:latin typeface="Calibri"/>
                <a:ea typeface="Calibri"/>
                <a:cs typeface="Calibri"/>
                <a:sym typeface="Calibri"/>
              </a:rPr>
            </a:br>
            <a:endParaRPr b="0" i="0" sz="20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Gives assistance, support, and encouragement for thinking critically about the course content, explaining precisely what one learns, engaging in intellectual controversy, getting the work done on time, and applying what is learned to one's own life.</a:t>
            </a:r>
            <a:br>
              <a:rPr b="0" i="0" lang="en-US" sz="2000" u="none" cap="none" strike="noStrike">
                <a:solidFill>
                  <a:schemeClr val="dk1"/>
                </a:solidFill>
                <a:latin typeface="Calibri"/>
                <a:ea typeface="Calibri"/>
                <a:cs typeface="Calibri"/>
                <a:sym typeface="Calibri"/>
              </a:rPr>
            </a:br>
            <a:br>
              <a:rPr b="0" i="0" lang="en-US" sz="2000" u="none" cap="none" strike="noStrike">
                <a:solidFill>
                  <a:schemeClr val="dk1"/>
                </a:solidFill>
                <a:latin typeface="Calibri"/>
                <a:ea typeface="Calibri"/>
                <a:cs typeface="Calibri"/>
                <a:sym typeface="Calibri"/>
              </a:rPr>
            </a:br>
            <a:endParaRPr b="0" i="0" sz="20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Provides a set of interpersonal relationships to personalize the course and to try out the cooperative learning procedures and skills emphasized within the course.</a:t>
            </a:r>
            <a:br>
              <a:rPr b="0" i="0" lang="en-US" sz="2000" u="none" cap="none" strike="noStrike">
                <a:solidFill>
                  <a:schemeClr val="dk1"/>
                </a:solidFill>
                <a:latin typeface="Calibri"/>
                <a:ea typeface="Calibri"/>
                <a:cs typeface="Calibri"/>
                <a:sym typeface="Calibri"/>
              </a:rPr>
            </a:br>
            <a:endParaRPr b="0" i="0" sz="2000" u="none" cap="none" strike="noStrike">
              <a:solidFill>
                <a:schemeClr val="dk1"/>
              </a:solidFill>
              <a:latin typeface="Calibri"/>
              <a:ea typeface="Calibri"/>
              <a:cs typeface="Calibri"/>
              <a:sym typeface="Calibri"/>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Provides a structure for managing course evaluation</a:t>
            </a:r>
            <a:endParaRPr/>
          </a:p>
          <a:p>
            <a:pPr indent="-609600" lvl="0" marL="609600" marR="0" rtl="0" algn="l">
              <a:lnSpc>
                <a:spcPct val="80000"/>
              </a:lnSpc>
              <a:spcBef>
                <a:spcPts val="36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609600" lvl="0" marL="609600" marR="0" rtl="0" algn="l">
              <a:lnSpc>
                <a:spcPct val="80000"/>
              </a:lnSpc>
              <a:spcBef>
                <a:spcPts val="36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Characteristics of Good teaching</a:t>
            </a:r>
            <a:endParaRPr b="0" i="0" sz="4400" u="none" cap="none" strike="noStrike">
              <a:solidFill>
                <a:schemeClr val="dk1"/>
              </a:solidFill>
              <a:latin typeface="Calibri"/>
              <a:ea typeface="Calibri"/>
              <a:cs typeface="Calibri"/>
              <a:sym typeface="Calibri"/>
            </a:endParaRPr>
          </a:p>
        </p:txBody>
      </p:sp>
      <p:sp>
        <p:nvSpPr>
          <p:cNvPr id="108" name="Google Shape;108;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285750" lvl="1" marL="742950" marR="0" rtl="0" algn="l">
              <a:lnSpc>
                <a:spcPct val="80000"/>
              </a:lnSpc>
              <a:spcBef>
                <a:spcPts val="0"/>
              </a:spcBef>
              <a:spcAft>
                <a:spcPts val="0"/>
              </a:spcAft>
              <a:buClr>
                <a:schemeClr val="dk1"/>
              </a:buClr>
              <a:buSzPts val="2590"/>
              <a:buFont typeface="Arial"/>
              <a:buChar char="–"/>
            </a:pPr>
            <a:r>
              <a:rPr b="1" i="0" lang="en-US" sz="2590" u="none" cap="none" strike="noStrike">
                <a:solidFill>
                  <a:schemeClr val="dk1"/>
                </a:solidFill>
                <a:latin typeface="Calibri"/>
                <a:ea typeface="Calibri"/>
                <a:cs typeface="Calibri"/>
                <a:sym typeface="Calibri"/>
              </a:rPr>
              <a:t>Teaching method: </a:t>
            </a:r>
            <a:r>
              <a:rPr b="0" i="0" lang="en-US" sz="2590" u="none" cap="none" strike="noStrike">
                <a:solidFill>
                  <a:schemeClr val="dk1"/>
                </a:solidFill>
                <a:latin typeface="Calibri"/>
                <a:ea typeface="Calibri"/>
                <a:cs typeface="Calibri"/>
                <a:sym typeface="Calibri"/>
              </a:rPr>
              <a:t>You should develop teaching method that:</a:t>
            </a:r>
            <a:endParaRPr/>
          </a:p>
          <a:p>
            <a:pPr indent="-228600" lvl="2" marL="1143000" marR="0" rtl="0" algn="l">
              <a:lnSpc>
                <a:spcPct val="80000"/>
              </a:lnSpc>
              <a:spcBef>
                <a:spcPts val="444"/>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Build on foundation of knowledge already possessed by students</a:t>
            </a:r>
            <a:endParaRPr b="0" i="0" sz="2220" u="none" cap="none" strike="noStrike">
              <a:solidFill>
                <a:schemeClr val="dk1"/>
              </a:solidFill>
              <a:latin typeface="Calibri"/>
              <a:ea typeface="Calibri"/>
              <a:cs typeface="Calibri"/>
              <a:sym typeface="Calibri"/>
            </a:endParaRPr>
          </a:p>
          <a:p>
            <a:pPr indent="-228600" lvl="2" marL="1143000" marR="0" rtl="0" algn="l">
              <a:lnSpc>
                <a:spcPct val="80000"/>
              </a:lnSpc>
              <a:spcBef>
                <a:spcPts val="444"/>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Encourage students to learn by doing</a:t>
            </a:r>
            <a:endParaRPr/>
          </a:p>
          <a:p>
            <a:pPr indent="-228600" lvl="2" marL="1143000" marR="0" rtl="0" algn="l">
              <a:lnSpc>
                <a:spcPct val="80000"/>
              </a:lnSpc>
              <a:spcBef>
                <a:spcPts val="444"/>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Ensure that learning grows out of useful experience and experimentation</a:t>
            </a:r>
            <a:endParaRPr/>
          </a:p>
          <a:p>
            <a:pPr indent="-228600" lvl="2" marL="1143000" marR="0" rtl="0" algn="l">
              <a:lnSpc>
                <a:spcPct val="80000"/>
              </a:lnSpc>
              <a:spcBef>
                <a:spcPts val="444"/>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Using teaching aid effectively</a:t>
            </a:r>
            <a:endParaRPr/>
          </a:p>
          <a:p>
            <a:pPr indent="-228600" lvl="2" marL="1143000" marR="0" rtl="0" algn="l">
              <a:lnSpc>
                <a:spcPct val="80000"/>
              </a:lnSpc>
              <a:spcBef>
                <a:spcPts val="444"/>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Vary grouping of students so as to get the most efficient learning</a:t>
            </a:r>
            <a:endParaRPr/>
          </a:p>
          <a:p>
            <a:pPr indent="-228600" lvl="2" marL="1143000" marR="0" rtl="0" algn="l">
              <a:lnSpc>
                <a:spcPct val="80000"/>
              </a:lnSpc>
              <a:spcBef>
                <a:spcPts val="444"/>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Stimulate appreciation as well as cognitive development (How children learn at different stages and therefore, how the need to be taught, how to select teaching materials and methods appropriate to the age and ability of students</a:t>
            </a:r>
            <a:endParaRPr b="0" i="0" sz="2220" u="none" cap="none" strike="noStrike">
              <a:solidFill>
                <a:schemeClr val="dk1"/>
              </a:solidFill>
              <a:latin typeface="Calibri"/>
              <a:ea typeface="Calibri"/>
              <a:cs typeface="Calibri"/>
              <a:sym typeface="Calibri"/>
            </a:endParaRPr>
          </a:p>
          <a:p>
            <a:pPr indent="0" lvl="2" marL="914400" marR="0" rtl="0" algn="l">
              <a:lnSpc>
                <a:spcPct val="80000"/>
              </a:lnSpc>
              <a:spcBef>
                <a:spcPts val="444"/>
              </a:spcBef>
              <a:spcAft>
                <a:spcPts val="0"/>
              </a:spcAft>
              <a:buClr>
                <a:schemeClr val="dk1"/>
              </a:buClr>
              <a:buSzPts val="2220"/>
              <a:buFont typeface="Arial"/>
              <a:buNone/>
            </a:pPr>
            <a:r>
              <a:t/>
            </a:r>
            <a:endParaRPr b="0" i="0" sz="2220" u="none" cap="none" strike="noStrike">
              <a:solidFill>
                <a:schemeClr val="dk1"/>
              </a:solidFill>
              <a:latin typeface="Calibri"/>
              <a:ea typeface="Calibri"/>
              <a:cs typeface="Calibri"/>
              <a:sym typeface="Calibri"/>
            </a:endParaRPr>
          </a:p>
          <a:p>
            <a:pPr indent="-87630" lvl="2" marL="1143000" marR="0" rtl="0" algn="l">
              <a:lnSpc>
                <a:spcPct val="80000"/>
              </a:lnSpc>
              <a:spcBef>
                <a:spcPts val="444"/>
              </a:spcBef>
              <a:spcAft>
                <a:spcPts val="0"/>
              </a:spcAft>
              <a:buClr>
                <a:schemeClr val="dk1"/>
              </a:buClr>
              <a:buSzPts val="2220"/>
              <a:buFont typeface="Arial"/>
              <a:buNone/>
            </a:pPr>
            <a:r>
              <a:t/>
            </a:r>
            <a:endParaRPr b="0" i="0" sz="2220" u="none" cap="none" strike="noStrike">
              <a:solidFill>
                <a:schemeClr val="dk1"/>
              </a:solidFill>
              <a:latin typeface="Calibri"/>
              <a:ea typeface="Calibri"/>
              <a:cs typeface="Calibri"/>
              <a:sym typeface="Calibri"/>
            </a:endParaRPr>
          </a:p>
          <a:p>
            <a:pPr indent="-121284" lvl="1" marL="742950" marR="0" rtl="0" algn="l">
              <a:lnSpc>
                <a:spcPct val="80000"/>
              </a:lnSpc>
              <a:spcBef>
                <a:spcPts val="518"/>
              </a:spcBef>
              <a:spcAft>
                <a:spcPts val="0"/>
              </a:spcAft>
              <a:buClr>
                <a:schemeClr val="dk1"/>
              </a:buClr>
              <a:buSzPts val="2590"/>
              <a:buFont typeface="Arial"/>
              <a:buNone/>
            </a:pPr>
            <a:r>
              <a:t/>
            </a:r>
            <a:endParaRPr b="0" i="0" sz="2590" u="none" cap="none" strike="noStrike">
              <a:solidFill>
                <a:schemeClr val="dk1"/>
              </a:solidFill>
              <a:latin typeface="Calibri"/>
              <a:ea typeface="Calibri"/>
              <a:cs typeface="Calibri"/>
              <a:sym typeface="Calibri"/>
            </a:endParaRPr>
          </a:p>
          <a:p>
            <a:pPr indent="-121284" lvl="1" marL="742950" marR="0" rtl="0" algn="l">
              <a:lnSpc>
                <a:spcPct val="80000"/>
              </a:lnSpc>
              <a:spcBef>
                <a:spcPts val="518"/>
              </a:spcBef>
              <a:spcAft>
                <a:spcPts val="0"/>
              </a:spcAft>
              <a:buClr>
                <a:schemeClr val="dk1"/>
              </a:buClr>
              <a:buSzPts val="2590"/>
              <a:buFont typeface="Arial"/>
              <a:buNone/>
            </a:pPr>
            <a:r>
              <a:t/>
            </a:r>
            <a:endParaRPr b="0" i="0" sz="2590" u="none" cap="none" strike="noStrike">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Cooperative learning techniques</a:t>
            </a:r>
            <a:endParaRPr b="0" i="0" sz="4400" u="none" cap="none" strike="noStrike">
              <a:solidFill>
                <a:schemeClr val="dk1"/>
              </a:solidFill>
              <a:latin typeface="Calibri"/>
              <a:ea typeface="Calibri"/>
              <a:cs typeface="Calibri"/>
              <a:sym typeface="Calibri"/>
            </a:endParaRPr>
          </a:p>
        </p:txBody>
      </p:sp>
      <p:sp>
        <p:nvSpPr>
          <p:cNvPr id="280" name="Google Shape;280;p4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Think-pair-share</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Jigsaw</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Jigsaw II</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Reverse Jigsaw</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Inside-outside circle</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etc</a:t>
            </a:r>
            <a:endParaRPr b="0" i="0" sz="32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600"/>
              <a:buFont typeface="Calibri"/>
              <a:buNone/>
            </a:pPr>
            <a:r>
              <a:rPr b="1" i="0" lang="en-US" sz="3600" u="none" cap="none" strike="noStrike">
                <a:solidFill>
                  <a:schemeClr val="dk1"/>
                </a:solidFill>
                <a:latin typeface="Calibri"/>
                <a:ea typeface="Calibri"/>
                <a:cs typeface="Calibri"/>
                <a:sym typeface="Calibri"/>
              </a:rPr>
              <a:t>More Examples of cooperative learning</a:t>
            </a:r>
            <a:endParaRPr b="0" i="0" sz="3600" u="none" cap="none" strike="noStrike">
              <a:solidFill>
                <a:schemeClr val="dk1"/>
              </a:solidFill>
              <a:latin typeface="Calibri"/>
              <a:ea typeface="Calibri"/>
              <a:cs typeface="Calibri"/>
              <a:sym typeface="Calibri"/>
            </a:endParaRPr>
          </a:p>
        </p:txBody>
      </p:sp>
      <p:sp>
        <p:nvSpPr>
          <p:cNvPr id="286" name="Google Shape;286;p4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Peer tutoring, Conversation cards, Think-pair-share, Role-plays</a:t>
            </a:r>
            <a:endParaRPr b="0" i="0" sz="3200" u="none" cap="none" strike="noStrike">
              <a:solidFill>
                <a:schemeClr val="dk1"/>
              </a:solidFill>
              <a:latin typeface="Calibri"/>
              <a:ea typeface="Calibri"/>
              <a:cs typeface="Calibri"/>
              <a:sym typeface="Calibri"/>
            </a:endParaRPr>
          </a:p>
          <a:p>
            <a:pPr indent="0" lvl="0" marL="0" marR="0" rtl="0" algn="l">
              <a:lnSpc>
                <a:spcPct val="90000"/>
              </a:lnSpc>
              <a:spcBef>
                <a:spcPts val="64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Jigsaw, Open-ended free conversations , Information-gap activities, Problem solving, Storytelling, Cooperative projects,</a:t>
            </a:r>
            <a:endParaRPr/>
          </a:p>
          <a:p>
            <a:pPr indent="0" lvl="0" marL="0" marR="0" rtl="0" algn="l">
              <a:lnSpc>
                <a:spcPct val="90000"/>
              </a:lnSpc>
              <a:spcBef>
                <a:spcPts val="64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Paired interviews, Sharing opinions, debating, narrating, describing, and explaining.</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45"/>
          <p:cNvSpPr txBox="1"/>
          <p:nvPr>
            <p:ph type="title"/>
          </p:nvPr>
        </p:nvSpPr>
        <p:spPr>
          <a:xfrm>
            <a:off x="457200" y="274638"/>
            <a:ext cx="8229600" cy="62023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600"/>
              <a:buFont typeface="Calibri"/>
              <a:buNone/>
            </a:pPr>
            <a:br>
              <a:rPr b="1" i="0" lang="en-US" sz="3600" u="none" cap="none" strike="noStrike">
                <a:solidFill>
                  <a:schemeClr val="dk1"/>
                </a:solidFill>
                <a:latin typeface="Calibri"/>
                <a:ea typeface="Calibri"/>
                <a:cs typeface="Calibri"/>
                <a:sym typeface="Calibri"/>
              </a:rPr>
            </a:br>
            <a:r>
              <a:rPr b="1" i="0" lang="en-US" sz="3600" u="none" cap="none" strike="noStrike">
                <a:solidFill>
                  <a:schemeClr val="dk1"/>
                </a:solidFill>
                <a:latin typeface="Calibri"/>
                <a:ea typeface="Calibri"/>
                <a:cs typeface="Calibri"/>
                <a:sym typeface="Calibri"/>
              </a:rPr>
              <a:t>Why use Cooperative Learning in classes?</a:t>
            </a:r>
            <a:br>
              <a:rPr b="1" i="0" lang="en-US" sz="3600" u="none" cap="none" strike="noStrike">
                <a:solidFill>
                  <a:schemeClr val="dk1"/>
                </a:solidFill>
                <a:latin typeface="Calibri"/>
                <a:ea typeface="Calibri"/>
                <a:cs typeface="Calibri"/>
                <a:sym typeface="Calibri"/>
              </a:rPr>
            </a:br>
            <a:endParaRPr b="1" i="0" sz="3600" u="none" cap="none" strike="noStrike">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46"/>
          <p:cNvSpPr txBox="1"/>
          <p:nvPr>
            <p:ph idx="1" type="body"/>
          </p:nvPr>
        </p:nvSpPr>
        <p:spPr>
          <a:xfrm>
            <a:off x="457200" y="304800"/>
            <a:ext cx="8229600" cy="58213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800"/>
              <a:buFont typeface="Arial"/>
              <a:buChar char="•"/>
            </a:pPr>
            <a:r>
              <a:rPr b="1" i="0" lang="en-US" sz="2800" u="none" cap="none" strike="noStrike">
                <a:solidFill>
                  <a:schemeClr val="dk1"/>
                </a:solidFill>
                <a:latin typeface="Calibri"/>
                <a:ea typeface="Calibri"/>
                <a:cs typeface="Calibri"/>
                <a:sym typeface="Calibri"/>
              </a:rPr>
              <a:t>The more students work in cooperative learning groups:</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The more they will learn</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The better they will understand what they are learning</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The easier it will be to remember what they learn</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The better they will feel about themselves, the class and their classmates.</a:t>
            </a:r>
            <a:endParaRPr b="0" i="0" sz="2400" u="none" cap="none" strike="noStrike">
              <a:solidFill>
                <a:schemeClr val="dk1"/>
              </a:solidFill>
              <a:latin typeface="Calibri"/>
              <a:ea typeface="Calibri"/>
              <a:cs typeface="Calibri"/>
              <a:sym typeface="Calibri"/>
            </a:endParaRPr>
          </a:p>
          <a:p>
            <a:pPr indent="-342900" lvl="0" marL="342900" marR="0" rtl="0" algn="l">
              <a:lnSpc>
                <a:spcPct val="80000"/>
              </a:lnSpc>
              <a:spcBef>
                <a:spcPts val="560"/>
              </a:spcBef>
              <a:spcAft>
                <a:spcPts val="0"/>
              </a:spcAft>
              <a:buClr>
                <a:schemeClr val="dk1"/>
              </a:buClr>
              <a:buSzPts val="2800"/>
              <a:buFont typeface="Arial"/>
              <a:buChar char="•"/>
            </a:pPr>
            <a:r>
              <a:rPr b="1" i="0" lang="en-US" sz="2800" u="none" cap="none" strike="noStrike">
                <a:solidFill>
                  <a:schemeClr val="dk1"/>
                </a:solidFill>
                <a:latin typeface="Calibri"/>
                <a:ea typeface="Calibri"/>
                <a:cs typeface="Calibri"/>
                <a:sym typeface="Calibri"/>
              </a:rPr>
              <a:t>Other outcomes </a:t>
            </a:r>
            <a:endParaRPr b="1" i="0" sz="2800" u="none" cap="none" strike="noStrike">
              <a:solidFill>
                <a:schemeClr val="dk1"/>
              </a:solidFill>
              <a:latin typeface="Calibri"/>
              <a:ea typeface="Calibri"/>
              <a:cs typeface="Calibri"/>
              <a:sym typeface="Calibri"/>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Positive relationships, and psychological health.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Higher achievement and greater productivity</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More caring, supportive, and committed relationships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Greater psychological health, social competence, and self esteem. </a:t>
            </a:r>
            <a:endParaRPr b="0" i="0" sz="2400" u="none" cap="none" strike="noStrike">
              <a:solidFill>
                <a:schemeClr val="dk1"/>
              </a:solidFill>
              <a:latin typeface="Calibri"/>
              <a:ea typeface="Calibri"/>
              <a:cs typeface="Calibri"/>
              <a:sym typeface="Calibri"/>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Acknowledgment of individual differences </a:t>
            </a:r>
            <a:endParaRPr b="0" i="0" sz="2400" u="none" cap="none" strike="noStrike">
              <a:solidFill>
                <a:schemeClr val="dk1"/>
              </a:solidFill>
              <a:latin typeface="Calibri"/>
              <a:ea typeface="Calibri"/>
              <a:cs typeface="Calibri"/>
              <a:sym typeface="Calibri"/>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Interpersonal development </a:t>
            </a:r>
            <a:endParaRPr b="0" i="0" sz="2400" u="none" cap="none" strike="noStrike">
              <a:solidFill>
                <a:schemeClr val="dk1"/>
              </a:solidFill>
              <a:latin typeface="Calibri"/>
              <a:ea typeface="Calibri"/>
              <a:cs typeface="Calibri"/>
              <a:sym typeface="Calibri"/>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Active involvement in learning </a:t>
            </a:r>
            <a:endParaRPr b="0" i="0" sz="2400" u="none" cap="none" strike="noStrike">
              <a:solidFill>
                <a:schemeClr val="dk1"/>
              </a:solidFill>
              <a:latin typeface="Calibri"/>
              <a:ea typeface="Calibri"/>
              <a:cs typeface="Calibri"/>
              <a:sym typeface="Calibri"/>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More opportunities for personal feedback </a:t>
            </a:r>
            <a:endParaRPr/>
          </a:p>
          <a:p>
            <a:pPr indent="-133350" lvl="1" marL="742950" marR="0" rtl="0" algn="l">
              <a:lnSpc>
                <a:spcPct val="80000"/>
              </a:lnSpc>
              <a:spcBef>
                <a:spcPts val="48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4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240"/>
              <a:buFont typeface="Calibri"/>
              <a:buNone/>
            </a:pPr>
            <a:br>
              <a:rPr b="1" i="0" lang="en-US" sz="3240" u="none" cap="none" strike="noStrike">
                <a:solidFill>
                  <a:schemeClr val="dk1"/>
                </a:solidFill>
                <a:latin typeface="Calibri"/>
                <a:ea typeface="Calibri"/>
                <a:cs typeface="Calibri"/>
                <a:sym typeface="Calibri"/>
              </a:rPr>
            </a:br>
            <a:br>
              <a:rPr b="1" i="0" lang="en-US" sz="3600" u="none" cap="none" strike="noStrike">
                <a:solidFill>
                  <a:schemeClr val="dk1"/>
                </a:solidFill>
                <a:latin typeface="Calibri"/>
                <a:ea typeface="Calibri"/>
                <a:cs typeface="Calibri"/>
                <a:sym typeface="Calibri"/>
              </a:rPr>
            </a:br>
            <a:br>
              <a:rPr b="1" i="0" lang="en-US" sz="3600" u="none" cap="none" strike="noStrike">
                <a:solidFill>
                  <a:schemeClr val="dk1"/>
                </a:solidFill>
                <a:latin typeface="Calibri"/>
                <a:ea typeface="Calibri"/>
                <a:cs typeface="Calibri"/>
                <a:sym typeface="Calibri"/>
              </a:rPr>
            </a:br>
            <a:endParaRPr b="1" i="0" sz="3600" u="none" cap="none" strike="noStrike">
              <a:solidFill>
                <a:schemeClr val="dk1"/>
              </a:solidFill>
              <a:latin typeface="Calibri"/>
              <a:ea typeface="Calibri"/>
              <a:cs typeface="Calibri"/>
              <a:sym typeface="Calibri"/>
            </a:endParaRPr>
          </a:p>
        </p:txBody>
      </p:sp>
      <p:sp>
        <p:nvSpPr>
          <p:cNvPr id="302" name="Google Shape;302;p47"/>
          <p:cNvSpPr txBox="1"/>
          <p:nvPr>
            <p:ph idx="1" type="body"/>
          </p:nvPr>
        </p:nvSpPr>
        <p:spPr>
          <a:xfrm>
            <a:off x="457200" y="228600"/>
            <a:ext cx="8229600" cy="6019800"/>
          </a:xfrm>
          <a:prstGeom prst="rect">
            <a:avLst/>
          </a:prstGeom>
          <a:noFill/>
          <a:ln>
            <a:noFill/>
          </a:ln>
        </p:spPr>
        <p:txBody>
          <a:bodyPr anchorCtr="0" anchor="t" bIns="45700" lIns="91425" spcFirstLastPara="1" rIns="91425" wrap="square" tIns="45700">
            <a:noAutofit/>
          </a:bodyPr>
          <a:lstStyle/>
          <a:p>
            <a:pPr indent="-285750" lvl="1" marL="742950" marR="0" rtl="0" algn="l">
              <a:lnSpc>
                <a:spcPct val="80000"/>
              </a:lnSpc>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Deeper understanding of content</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Increased overall achievement in grades</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Improved self-esteem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Higher motivation to remain on task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Active and constructive involvement in content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Ownership of their own learning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Solving group conflicts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Improvement of  teamwork skills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Increased student retention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Enhancement of student satisfaction with their learning experience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Development of  skills in oral communication </a:t>
            </a:r>
            <a:endParaRPr/>
          </a:p>
          <a:p>
            <a:pPr indent="-285750" lvl="1" marL="742950" marR="0" rtl="0" algn="l">
              <a:lnSpc>
                <a:spcPct val="8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Development of students' social skills </a:t>
            </a:r>
            <a:endParaRPr/>
          </a:p>
          <a:p>
            <a:pPr indent="-342900" lvl="0" marL="342900" marR="0" rtl="0" algn="l">
              <a:lnSpc>
                <a:spcPct val="80000"/>
              </a:lnSpc>
              <a:spcBef>
                <a:spcPts val="48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190500" lvl="0" marL="342900" marR="0" rtl="0" algn="l">
              <a:lnSpc>
                <a:spcPct val="80000"/>
              </a:lnSpc>
              <a:spcBef>
                <a:spcPts val="480"/>
              </a:spcBef>
              <a:spcAft>
                <a:spcPts val="0"/>
              </a:spcAft>
              <a:buClr>
                <a:schemeClr val="dk1"/>
              </a:buClr>
              <a:buSzPts val="2400"/>
              <a:buFont typeface="Arial"/>
              <a:buNone/>
            </a:pPr>
            <a:r>
              <a:t/>
            </a:r>
            <a:endParaRPr b="1" i="0" sz="2400" u="none" cap="none" strike="noStrike">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Jigsaw</a:t>
            </a:r>
            <a:endParaRPr b="0" i="0" sz="4400" u="none" cap="none" strike="noStrike">
              <a:solidFill>
                <a:schemeClr val="dk1"/>
              </a:solidFill>
              <a:latin typeface="Calibri"/>
              <a:ea typeface="Calibri"/>
              <a:cs typeface="Calibri"/>
              <a:sym typeface="Calibri"/>
            </a:endParaRPr>
          </a:p>
        </p:txBody>
      </p:sp>
      <p:sp>
        <p:nvSpPr>
          <p:cNvPr id="308" name="Google Shape;308;p4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The cooperative learning strategy known as the "jigsaw" technique helps students create their own learning. Teachers arrange students in groups. Each group member is assigned a different piece of information. Group members then join with members of other groups assigned the same piece of information, and research and/or share ideas about the information. Eventually, students return to their original groups to try to "piece together" a clear picture of the topic at hand. That's the simple overview. The resources below will fill in the details and provide examples of the technique in action.</a:t>
            </a:r>
            <a:endParaRPr/>
          </a:p>
          <a:p>
            <a:pPr indent="-170180" lvl="0" marL="342900" marR="0" rtl="0" algn="l">
              <a:lnSpc>
                <a:spcPct val="80000"/>
              </a:lnSpc>
              <a:spcBef>
                <a:spcPts val="544"/>
              </a:spcBef>
              <a:spcAft>
                <a:spcPts val="0"/>
              </a:spcAft>
              <a:buClr>
                <a:schemeClr val="dk1"/>
              </a:buClr>
              <a:buSzPts val="2720"/>
              <a:buFont typeface="Arial"/>
              <a:buNone/>
            </a:pPr>
            <a:r>
              <a:t/>
            </a:r>
            <a:endParaRPr b="0" i="0" sz="2720" u="none" cap="none" strike="noStrike">
              <a:solidFill>
                <a:schemeClr val="dk1"/>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Google Shape;313;p4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Jigsaw</a:t>
            </a:r>
            <a:endParaRPr b="0" i="0" sz="4400" u="none" cap="none" strike="noStrike">
              <a:solidFill>
                <a:schemeClr val="dk1"/>
              </a:solidFill>
              <a:latin typeface="Calibri"/>
              <a:ea typeface="Calibri"/>
              <a:cs typeface="Calibri"/>
              <a:sym typeface="Calibri"/>
            </a:endParaRPr>
          </a:p>
        </p:txBody>
      </p:sp>
      <p:sp>
        <p:nvSpPr>
          <p:cNvPr id="314" name="Google Shape;314;p4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The jigsaw classroom is a research-based cooperative learning technique invented and developed in the early 1970s by Elliot Aronson and his students at the University of Texas and the University of California. Since 1971, thousands of classrooms have used jigsaw with great success. </a:t>
            </a:r>
            <a:endParaRPr/>
          </a:p>
          <a:p>
            <a:pPr indent="-342900" lvl="0" marL="342900" marR="0" rtl="0" algn="l">
              <a:lnSpc>
                <a:spcPct val="9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The Jigsaw Classroom is a cooperative learning technique that reduces racial conflict among school children, promotes better learning, improves student motivation, and increases enjoyment of the learning experience.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8" name="Shape 318"/>
        <p:cNvGrpSpPr/>
        <p:nvPr/>
      </p:nvGrpSpPr>
      <p:grpSpPr>
        <a:xfrm>
          <a:off x="0" y="0"/>
          <a:ext cx="0" cy="0"/>
          <a:chOff x="0" y="0"/>
          <a:chExt cx="0" cy="0"/>
        </a:xfrm>
      </p:grpSpPr>
      <p:sp>
        <p:nvSpPr>
          <p:cNvPr id="319" name="Google Shape;319;p50"/>
          <p:cNvSpPr txBox="1"/>
          <p:nvPr>
            <p:ph type="title"/>
          </p:nvPr>
        </p:nvSpPr>
        <p:spPr>
          <a:xfrm>
            <a:off x="468313" y="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Jigsaw classroom in 10 Easy Steps:</a:t>
            </a:r>
            <a:endParaRPr b="0" i="0" sz="4400" u="none" cap="none" strike="noStrike">
              <a:solidFill>
                <a:schemeClr val="dk1"/>
              </a:solidFill>
              <a:latin typeface="Calibri"/>
              <a:ea typeface="Calibri"/>
              <a:cs typeface="Calibri"/>
              <a:sym typeface="Calibri"/>
            </a:endParaRPr>
          </a:p>
        </p:txBody>
      </p:sp>
      <p:sp>
        <p:nvSpPr>
          <p:cNvPr id="320" name="Google Shape;320;p50"/>
          <p:cNvSpPr txBox="1"/>
          <p:nvPr>
            <p:ph idx="1" type="body"/>
          </p:nvPr>
        </p:nvSpPr>
        <p:spPr>
          <a:xfrm>
            <a:off x="228600" y="1143000"/>
            <a:ext cx="8355013" cy="5067300"/>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Divide students into 5- or 6-person jigsaw groups (home groups). The groups should be diverse in terms of gender, ethnicity, race, and ability.</a:t>
            </a:r>
            <a:endParaRPr b="0" i="0" sz="2800" u="none" cap="none" strike="noStrike">
              <a:solidFill>
                <a:schemeClr val="dk1"/>
              </a:solidFill>
              <a:latin typeface="Calibri"/>
              <a:ea typeface="Calibri"/>
              <a:cs typeface="Calibri"/>
              <a:sym typeface="Calibri"/>
            </a:endParaRPr>
          </a:p>
          <a:p>
            <a:pPr indent="-342900" lvl="0" marL="342900" marR="0" rtl="0" algn="just">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Appoint one student from each group as the leader.</a:t>
            </a:r>
            <a:endParaRPr b="0" i="0" sz="2800" u="none" cap="none" strike="noStrike">
              <a:solidFill>
                <a:schemeClr val="dk1"/>
              </a:solidFill>
              <a:latin typeface="Calibri"/>
              <a:ea typeface="Calibri"/>
              <a:cs typeface="Calibri"/>
              <a:sym typeface="Calibri"/>
            </a:endParaRPr>
          </a:p>
          <a:p>
            <a:pPr indent="-342900" lvl="0" marL="342900" marR="0" rtl="0" algn="just">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Divide the day's lesson into 5-6 segments. For example, if you want ICT students to learn about Computer evolution, </a:t>
            </a:r>
            <a:endParaRPr/>
          </a:p>
          <a:p>
            <a:pPr indent="-342900" lvl="0" marL="342900" marR="0" rtl="0" algn="just">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Then, students will move from jigsaw groups (home groups) to expert groups, depending on the segment they work.</a:t>
            </a:r>
            <a:endParaRPr/>
          </a:p>
          <a:p>
            <a:pPr indent="-342900" lvl="0" marL="342900" marR="0" rtl="0" algn="just">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Students spend time to read over their segment at least twice and become familiar with it.</a:t>
            </a:r>
            <a:endParaRPr/>
          </a:p>
          <a:p>
            <a:pPr indent="-165100" lvl="0" marL="342900" marR="0" rtl="0" algn="just">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51"/>
          <p:cNvSpPr txBox="1"/>
          <p:nvPr>
            <p:ph type="title"/>
          </p:nvPr>
        </p:nvSpPr>
        <p:spPr>
          <a:xfrm>
            <a:off x="468313" y="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Jigsaw classroom in 10 Easy Steps:</a:t>
            </a:r>
            <a:endParaRPr b="0" i="0" sz="4400" u="none" cap="none" strike="noStrike">
              <a:solidFill>
                <a:schemeClr val="dk1"/>
              </a:solidFill>
              <a:latin typeface="Calibri"/>
              <a:ea typeface="Calibri"/>
              <a:cs typeface="Calibri"/>
              <a:sym typeface="Calibri"/>
            </a:endParaRPr>
          </a:p>
        </p:txBody>
      </p:sp>
      <p:sp>
        <p:nvSpPr>
          <p:cNvPr id="326" name="Google Shape;326;p51"/>
          <p:cNvSpPr txBox="1"/>
          <p:nvPr>
            <p:ph idx="1" type="body"/>
          </p:nvPr>
        </p:nvSpPr>
        <p:spPr>
          <a:xfrm>
            <a:off x="228600" y="1143000"/>
            <a:ext cx="8355013" cy="5067300"/>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Give students in these expert groups time to discuss the main points of their segment and to rehearse the presentations they will make to their jigsaw group (home group). </a:t>
            </a:r>
            <a:endParaRPr/>
          </a:p>
          <a:p>
            <a:pPr indent="-342900" lvl="0" marL="342900" marR="0" rtl="0" algn="just">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 Bring the students back into their jigsaw groups.</a:t>
            </a:r>
            <a:endParaRPr/>
          </a:p>
          <a:p>
            <a:pPr indent="-342900" lvl="0" marL="342900" marR="0" rtl="0" algn="just">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 Ask each student to present her or his segment to the group.</a:t>
            </a:r>
            <a:endParaRPr/>
          </a:p>
          <a:p>
            <a:pPr indent="-342900" lvl="0" marL="342900" marR="0" rtl="0" algn="just">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Encourage others in the group to ask questions for clarification.</a:t>
            </a:r>
            <a:endParaRPr/>
          </a:p>
          <a:p>
            <a:pPr indent="-342900" lvl="0" marL="342900" marR="0" rtl="0" algn="just">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Each home group make a presentation about the topic.</a:t>
            </a:r>
            <a:endParaRPr/>
          </a:p>
          <a:p>
            <a:pPr indent="-165100" lvl="0" marL="342900" marR="0" rtl="0" algn="just">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pic>
        <p:nvPicPr>
          <p:cNvPr id="331" name="Google Shape;331;p52"/>
          <p:cNvPicPr preferRelativeResize="0"/>
          <p:nvPr>
            <p:ph idx="1" type="body"/>
          </p:nvPr>
        </p:nvPicPr>
        <p:blipFill rotWithShape="1">
          <a:blip r:embed="rId3">
            <a:alphaModFix/>
          </a:blip>
          <a:srcRect b="0" l="0" r="0" t="0"/>
          <a:stretch/>
        </p:blipFill>
        <p:spPr>
          <a:xfrm>
            <a:off x="684213" y="1125538"/>
            <a:ext cx="3516312" cy="5140325"/>
          </a:xfrm>
          <a:prstGeom prst="rect">
            <a:avLst/>
          </a:prstGeom>
          <a:noFill/>
          <a:ln>
            <a:noFill/>
          </a:ln>
        </p:spPr>
      </p:pic>
      <p:pic>
        <p:nvPicPr>
          <p:cNvPr id="332" name="Google Shape;332;p52"/>
          <p:cNvPicPr preferRelativeResize="0"/>
          <p:nvPr/>
        </p:nvPicPr>
        <p:blipFill rotWithShape="1">
          <a:blip r:embed="rId4">
            <a:alphaModFix/>
          </a:blip>
          <a:srcRect b="0" l="0" r="0" t="0"/>
          <a:stretch/>
        </p:blipFill>
        <p:spPr>
          <a:xfrm>
            <a:off x="4932363" y="1125538"/>
            <a:ext cx="3671887" cy="5124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Terminologies</a:t>
            </a:r>
            <a:endParaRPr b="0" i="0" sz="4400" u="none" cap="none" strike="noStrike">
              <a:solidFill>
                <a:schemeClr val="dk1"/>
              </a:solidFill>
              <a:latin typeface="Calibri"/>
              <a:ea typeface="Calibri"/>
              <a:cs typeface="Calibri"/>
              <a:sym typeface="Calibri"/>
            </a:endParaRPr>
          </a:p>
        </p:txBody>
      </p:sp>
      <p:sp>
        <p:nvSpPr>
          <p:cNvPr id="114" name="Google Shape;114;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Teaching approach: It is set of principles, beliefs, or idea about the nature of learning which is translated into the classroom</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Teaching strategy: Is a long term plan of action designed to achieve a particular goal</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Teaching method: It is a systematic way of doing something. Implies on orderly logical arrangement of steps. It more procedural. Can be classified as interactive and less interactive</a:t>
            </a:r>
            <a:endParaRPr/>
          </a:p>
          <a:p>
            <a:pPr indent="-342900" lvl="0" marL="342900" marR="0" rtl="0" algn="l">
              <a:spcBef>
                <a:spcPts val="480"/>
              </a:spcBef>
              <a:spcAft>
                <a:spcPts val="0"/>
              </a:spcAft>
              <a:buClr>
                <a:schemeClr val="dk1"/>
              </a:buClr>
              <a:buSzPts val="2400"/>
              <a:buFont typeface="Arial"/>
              <a:buChar char="•"/>
            </a:pPr>
            <a:r>
              <a:rPr b="1" i="0" lang="en-US" sz="2400" u="none" cap="none" strike="noStrike">
                <a:solidFill>
                  <a:schemeClr val="dk1"/>
                </a:solidFill>
                <a:latin typeface="Calibri"/>
                <a:ea typeface="Calibri"/>
                <a:cs typeface="Calibri"/>
                <a:sym typeface="Calibri"/>
              </a:rPr>
              <a:t>Interactive teaching</a:t>
            </a:r>
            <a:r>
              <a:rPr b="0" i="0" lang="en-US" sz="2400" u="none" cap="none" strike="noStrike">
                <a:solidFill>
                  <a:schemeClr val="dk1"/>
                </a:solidFill>
                <a:latin typeface="Calibri"/>
                <a:ea typeface="Calibri"/>
                <a:cs typeface="Calibri"/>
                <a:sym typeface="Calibri"/>
              </a:rPr>
              <a:t> is a </a:t>
            </a:r>
            <a:r>
              <a:rPr b="1" i="0" lang="en-US" sz="2400" u="none" cap="none" strike="noStrike">
                <a:solidFill>
                  <a:schemeClr val="dk1"/>
                </a:solidFill>
                <a:latin typeface="Calibri"/>
                <a:ea typeface="Calibri"/>
                <a:cs typeface="Calibri"/>
                <a:sym typeface="Calibri"/>
              </a:rPr>
              <a:t>means</a:t>
            </a:r>
            <a:r>
              <a:rPr b="0" i="0" lang="en-US" sz="2400" u="none" cap="none" strike="noStrike">
                <a:solidFill>
                  <a:schemeClr val="dk1"/>
                </a:solidFill>
                <a:latin typeface="Calibri"/>
                <a:ea typeface="Calibri"/>
                <a:cs typeface="Calibri"/>
                <a:sym typeface="Calibri"/>
              </a:rPr>
              <a:t> of instructing whereby the </a:t>
            </a:r>
            <a:r>
              <a:rPr b="1" i="0" lang="en-US" sz="2400" u="none" cap="none" strike="noStrike">
                <a:solidFill>
                  <a:schemeClr val="dk1"/>
                </a:solidFill>
                <a:latin typeface="Calibri"/>
                <a:ea typeface="Calibri"/>
                <a:cs typeface="Calibri"/>
                <a:sym typeface="Calibri"/>
              </a:rPr>
              <a:t>teachers</a:t>
            </a:r>
            <a:r>
              <a:rPr b="0" i="0" lang="en-US" sz="2400" u="none" cap="none" strike="noStrike">
                <a:solidFill>
                  <a:schemeClr val="dk1"/>
                </a:solidFill>
                <a:latin typeface="Calibri"/>
                <a:ea typeface="Calibri"/>
                <a:cs typeface="Calibri"/>
                <a:sym typeface="Calibri"/>
              </a:rPr>
              <a:t> actively involve the students in their learning process by way of regular </a:t>
            </a:r>
            <a:r>
              <a:rPr b="1" i="0" lang="en-US" sz="2400" u="none" cap="none" strike="noStrike">
                <a:solidFill>
                  <a:schemeClr val="dk1"/>
                </a:solidFill>
                <a:latin typeface="Calibri"/>
                <a:ea typeface="Calibri"/>
                <a:cs typeface="Calibri"/>
                <a:sym typeface="Calibri"/>
              </a:rPr>
              <a:t>teacher</a:t>
            </a:r>
            <a:r>
              <a:rPr b="0" i="0" lang="en-US" sz="2400" u="none" cap="none" strike="noStrike">
                <a:solidFill>
                  <a:schemeClr val="dk1"/>
                </a:solidFill>
                <a:latin typeface="Calibri"/>
                <a:ea typeface="Calibri"/>
                <a:cs typeface="Calibri"/>
                <a:sym typeface="Calibri"/>
              </a:rPr>
              <a:t>-student interaction, student-student interaction, use of audio-visuals, and hands-on demonstrations. The students are constantly encouraged to be active participants</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Google Shape;337;p5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Questions</a:t>
            </a:r>
            <a:endParaRPr b="0" i="0" sz="4400" u="none" cap="none" strike="noStrike">
              <a:solidFill>
                <a:schemeClr val="dk1"/>
              </a:solidFill>
              <a:latin typeface="Calibri"/>
              <a:ea typeface="Calibri"/>
              <a:cs typeface="Calibri"/>
              <a:sym typeface="Calibri"/>
            </a:endParaRPr>
          </a:p>
        </p:txBody>
      </p:sp>
      <p:sp>
        <p:nvSpPr>
          <p:cNvPr id="338" name="Google Shape;338;p5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Q &amp; A</a:t>
            </a:r>
            <a:endParaRPr/>
          </a:p>
        </p:txBody>
      </p:sp>
      <p:pic>
        <p:nvPicPr>
          <p:cNvPr descr="MCj00787110000[1]" id="339" name="Google Shape;339;p53"/>
          <p:cNvPicPr preferRelativeResize="0"/>
          <p:nvPr/>
        </p:nvPicPr>
        <p:blipFill rotWithShape="1">
          <a:blip r:embed="rId3">
            <a:alphaModFix/>
          </a:blip>
          <a:srcRect b="0" l="0" r="0" t="0"/>
          <a:stretch/>
        </p:blipFill>
        <p:spPr>
          <a:xfrm>
            <a:off x="5006975" y="2211388"/>
            <a:ext cx="1622425" cy="3933825"/>
          </a:xfrm>
          <a:prstGeom prst="rect">
            <a:avLst/>
          </a:prstGeom>
          <a:noFill/>
          <a:ln>
            <a:noFill/>
          </a:ln>
        </p:spPr>
      </p:pic>
      <p:sp>
        <p:nvSpPr>
          <p:cNvPr id="340" name="Google Shape;340;p53"/>
          <p:cNvSpPr/>
          <p:nvPr/>
        </p:nvSpPr>
        <p:spPr>
          <a:xfrm rot="-5400000">
            <a:off x="1739901" y="5540375"/>
            <a:ext cx="215900" cy="168275"/>
          </a:xfrm>
          <a:prstGeom prst="triangle">
            <a:avLst>
              <a:gd fmla="val 50000" name="adj"/>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685800" y="3048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800"/>
              <a:buFont typeface="Calibri"/>
              <a:buNone/>
            </a:pPr>
            <a:r>
              <a:rPr b="1" i="0" lang="en-US" sz="4800" u="none" cap="none" strike="noStrike">
                <a:solidFill>
                  <a:schemeClr val="dk1"/>
                </a:solidFill>
                <a:latin typeface="Calibri"/>
                <a:ea typeface="Calibri"/>
                <a:cs typeface="Calibri"/>
                <a:sym typeface="Calibri"/>
              </a:rPr>
              <a:t>Interactive Teaching</a:t>
            </a:r>
            <a:endParaRPr b="0" i="0" sz="4400" u="none" cap="none" strike="noStrike">
              <a:solidFill>
                <a:schemeClr val="dk1"/>
              </a:solidFill>
              <a:latin typeface="Calibri"/>
              <a:ea typeface="Calibri"/>
              <a:cs typeface="Calibri"/>
              <a:sym typeface="Calibri"/>
            </a:endParaRPr>
          </a:p>
        </p:txBody>
      </p:sp>
      <p:sp>
        <p:nvSpPr>
          <p:cNvPr id="121" name="Google Shape;121;p18"/>
          <p:cNvSpPr txBox="1"/>
          <p:nvPr>
            <p:ph idx="1" type="body"/>
          </p:nvPr>
        </p:nvSpPr>
        <p:spPr>
          <a:xfrm>
            <a:off x="381000" y="1524000"/>
            <a:ext cx="5105400" cy="49530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Involves facilitator and learners</a:t>
            </a:r>
            <a:endParaRPr b="0" i="0" sz="2600" u="none" cap="none" strike="noStrike">
              <a:solidFill>
                <a:schemeClr val="dk1"/>
              </a:solidFill>
              <a:latin typeface="Calibri"/>
              <a:ea typeface="Calibri"/>
              <a:cs typeface="Calibri"/>
              <a:sym typeface="Calibri"/>
            </a:endParaRPr>
          </a:p>
          <a:p>
            <a:pPr indent="-342900" lvl="0" marL="342900" marR="0" rtl="0" algn="l">
              <a:spcBef>
                <a:spcPts val="52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Encourage and expect learners to participate</a:t>
            </a:r>
            <a:endParaRPr/>
          </a:p>
          <a:p>
            <a:pPr indent="-342900" lvl="0" marL="342900" marR="0" rtl="0" algn="l">
              <a:spcBef>
                <a:spcPts val="52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Use questions to stimulate discussion, emphasizing the value of answers</a:t>
            </a:r>
            <a:endParaRPr/>
          </a:p>
          <a:p>
            <a:pPr indent="-342900" lvl="0" marL="342900" marR="0" rtl="0" algn="l">
              <a:spcBef>
                <a:spcPts val="52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Give participants hands-on experience</a:t>
            </a:r>
            <a:endParaRPr/>
          </a:p>
          <a:p>
            <a:pPr indent="-342900" lvl="0" marL="342900" marR="0" rtl="0" algn="l">
              <a:spcBef>
                <a:spcPts val="52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Use teaching aids to gain and retain attention</a:t>
            </a:r>
            <a:endParaRPr b="0" i="0" sz="2600" u="none" cap="none" strike="noStrike">
              <a:solidFill>
                <a:schemeClr val="dk1"/>
              </a:solidFill>
              <a:latin typeface="Calibri"/>
              <a:ea typeface="Calibri"/>
              <a:cs typeface="Calibri"/>
              <a:sym typeface="Calibri"/>
            </a:endParaRPr>
          </a:p>
        </p:txBody>
      </p:sp>
      <p:pic>
        <p:nvPicPr>
          <p:cNvPr id="122" name="Google Shape;122;p18"/>
          <p:cNvPicPr preferRelativeResize="0"/>
          <p:nvPr/>
        </p:nvPicPr>
        <p:blipFill rotWithShape="1">
          <a:blip r:embed="rId3">
            <a:alphaModFix/>
          </a:blip>
          <a:srcRect b="0" l="0" r="0" t="0"/>
          <a:stretch/>
        </p:blipFill>
        <p:spPr>
          <a:xfrm>
            <a:off x="5334000" y="2362200"/>
            <a:ext cx="3352800" cy="2673350"/>
          </a:xfrm>
          <a:prstGeom prst="rect">
            <a:avLst/>
          </a:prstGeom>
          <a:noFill/>
          <a:ln>
            <a:noFill/>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Teaching methods</a:t>
            </a:r>
            <a:endParaRPr b="1" i="0" sz="4400" u="none" cap="none" strike="noStrike">
              <a:solidFill>
                <a:schemeClr val="dk1"/>
              </a:solidFill>
              <a:latin typeface="Calibri"/>
              <a:ea typeface="Calibri"/>
              <a:cs typeface="Calibri"/>
              <a:sym typeface="Calibri"/>
            </a:endParaRPr>
          </a:p>
        </p:txBody>
      </p:sp>
      <p:sp>
        <p:nvSpPr>
          <p:cNvPr id="128" name="Google Shape;128;p19"/>
          <p:cNvSpPr txBox="1"/>
          <p:nvPr>
            <p:ph idx="1" type="body"/>
          </p:nvPr>
        </p:nvSpPr>
        <p:spPr>
          <a:xfrm>
            <a:off x="3048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Lecture/ presentations method</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Demonstration method</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Simulation/Role play/Drama method</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Lecture with discussion</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Problem based learning</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brainstorming</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Project based learning</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Guest speaker</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Field Trip</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Online learning</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Blended learning</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Cooperative learning</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Game</a:t>
            </a:r>
            <a:endParaRPr/>
          </a:p>
          <a:p>
            <a:pPr indent="-342900" lvl="0" marL="342900" marR="0" rtl="0" algn="l">
              <a:lnSpc>
                <a:spcPct val="80000"/>
              </a:lnSpc>
              <a:spcBef>
                <a:spcPts val="4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Attachments</a:t>
            </a:r>
            <a:endParaRPr/>
          </a:p>
          <a:p>
            <a:pPr indent="-215900" lvl="0" marL="342900" marR="0" rtl="0" algn="l">
              <a:lnSpc>
                <a:spcPct val="80000"/>
              </a:lnSpc>
              <a:spcBef>
                <a:spcPts val="40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80000"/>
              </a:lnSpc>
              <a:spcBef>
                <a:spcPts val="40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p:txBody>
      </p:sp>
      <p:sp>
        <p:nvSpPr>
          <p:cNvPr id="129" name="Google Shape;129;p19"/>
          <p:cNvSpPr txBox="1"/>
          <p:nvPr/>
        </p:nvSpPr>
        <p:spPr>
          <a:xfrm>
            <a:off x="5181600" y="1905000"/>
            <a:ext cx="3657600" cy="80021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2800" u="none" cap="none" strike="noStrike">
                <a:solidFill>
                  <a:srgbClr val="FF0000"/>
                </a:solidFill>
                <a:latin typeface="Calibri"/>
                <a:ea typeface="Calibri"/>
                <a:cs typeface="Calibri"/>
                <a:sym typeface="Calibri"/>
              </a:rPr>
              <a:t>Preparation</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0" name="Google Shape;130;p19"/>
          <p:cNvSpPr txBox="1"/>
          <p:nvPr/>
        </p:nvSpPr>
        <p:spPr>
          <a:xfrm>
            <a:off x="5202382" y="3124200"/>
            <a:ext cx="3657600"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chemeClr val="accent1"/>
                </a:solidFill>
                <a:latin typeface="Calibri"/>
                <a:ea typeface="Calibri"/>
                <a:cs typeface="Calibri"/>
                <a:sym typeface="Calibri"/>
              </a:rPr>
              <a:t>Strengths</a:t>
            </a:r>
            <a:endParaRPr/>
          </a:p>
        </p:txBody>
      </p:sp>
      <p:sp>
        <p:nvSpPr>
          <p:cNvPr id="131" name="Google Shape;131;p19"/>
          <p:cNvSpPr txBox="1"/>
          <p:nvPr/>
        </p:nvSpPr>
        <p:spPr>
          <a:xfrm>
            <a:off x="5202382" y="4401234"/>
            <a:ext cx="3657600" cy="80021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0B050"/>
                </a:solidFill>
                <a:latin typeface="Calibri"/>
                <a:ea typeface="Calibri"/>
                <a:cs typeface="Calibri"/>
                <a:sym typeface="Calibri"/>
              </a:rPr>
              <a:t>Weaknesses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2" name="Google Shape;132;p19"/>
          <p:cNvSpPr txBox="1"/>
          <p:nvPr/>
        </p:nvSpPr>
        <p:spPr>
          <a:xfrm>
            <a:off x="2438400" y="2743200"/>
            <a:ext cx="716280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3600">
                <a:solidFill>
                  <a:srgbClr val="FF0000"/>
                </a:solidFill>
                <a:latin typeface="Calibri"/>
                <a:ea typeface="Calibri"/>
                <a:cs typeface="Calibri"/>
                <a:sym typeface="Calibri"/>
              </a:rPr>
              <a:t>Which are the best for teaching ICT?</a:t>
            </a:r>
            <a:endParaRPr b="1" sz="3600">
              <a:solidFill>
                <a:srgbClr val="FF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animEffect filter="fade" transition="in">
                                      <p:cBhvr>
                                        <p:cTn dur="1000"/>
                                        <p:tgtEl>
                                          <p:spTgt spid="1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animEffect filter="fade" transition="in">
                                      <p:cBhvr>
                                        <p:cTn dur="1000"/>
                                        <p:tgtEl>
                                          <p:spTgt spid="1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2" st="2"/>
                                            </p:txEl>
                                          </p:spTgt>
                                        </p:tgtEl>
                                        <p:attrNameLst>
                                          <p:attrName>style.visibility</p:attrName>
                                        </p:attrNameLst>
                                      </p:cBhvr>
                                      <p:to>
                                        <p:strVal val="visible"/>
                                      </p:to>
                                    </p:set>
                                    <p:animEffect filter="fade" transition="in">
                                      <p:cBhvr>
                                        <p:cTn dur="1000"/>
                                        <p:tgtEl>
                                          <p:spTgt spid="12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3" st="3"/>
                                            </p:txEl>
                                          </p:spTgt>
                                        </p:tgtEl>
                                        <p:attrNameLst>
                                          <p:attrName>style.visibility</p:attrName>
                                        </p:attrNameLst>
                                      </p:cBhvr>
                                      <p:to>
                                        <p:strVal val="visible"/>
                                      </p:to>
                                    </p:set>
                                    <p:animEffect filter="fade" transition="in">
                                      <p:cBhvr>
                                        <p:cTn dur="1000"/>
                                        <p:tgtEl>
                                          <p:spTgt spid="12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4" st="4"/>
                                            </p:txEl>
                                          </p:spTgt>
                                        </p:tgtEl>
                                        <p:attrNameLst>
                                          <p:attrName>style.visibility</p:attrName>
                                        </p:attrNameLst>
                                      </p:cBhvr>
                                      <p:to>
                                        <p:strVal val="visible"/>
                                      </p:to>
                                    </p:set>
                                    <p:animEffect filter="fade" transition="in">
                                      <p:cBhvr>
                                        <p:cTn dur="1000"/>
                                        <p:tgtEl>
                                          <p:spTgt spid="12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5" st="5"/>
                                            </p:txEl>
                                          </p:spTgt>
                                        </p:tgtEl>
                                        <p:attrNameLst>
                                          <p:attrName>style.visibility</p:attrName>
                                        </p:attrNameLst>
                                      </p:cBhvr>
                                      <p:to>
                                        <p:strVal val="visible"/>
                                      </p:to>
                                    </p:set>
                                    <p:animEffect filter="fade" transition="in">
                                      <p:cBhvr>
                                        <p:cTn dur="1000"/>
                                        <p:tgtEl>
                                          <p:spTgt spid="12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6" st="6"/>
                                            </p:txEl>
                                          </p:spTgt>
                                        </p:tgtEl>
                                        <p:attrNameLst>
                                          <p:attrName>style.visibility</p:attrName>
                                        </p:attrNameLst>
                                      </p:cBhvr>
                                      <p:to>
                                        <p:strVal val="visible"/>
                                      </p:to>
                                    </p:set>
                                    <p:animEffect filter="fade" transition="in">
                                      <p:cBhvr>
                                        <p:cTn dur="1000"/>
                                        <p:tgtEl>
                                          <p:spTgt spid="128">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7" st="7"/>
                                            </p:txEl>
                                          </p:spTgt>
                                        </p:tgtEl>
                                        <p:attrNameLst>
                                          <p:attrName>style.visibility</p:attrName>
                                        </p:attrNameLst>
                                      </p:cBhvr>
                                      <p:to>
                                        <p:strVal val="visible"/>
                                      </p:to>
                                    </p:set>
                                    <p:animEffect filter="fade" transition="in">
                                      <p:cBhvr>
                                        <p:cTn dur="1000"/>
                                        <p:tgtEl>
                                          <p:spTgt spid="128">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8" st="8"/>
                                            </p:txEl>
                                          </p:spTgt>
                                        </p:tgtEl>
                                        <p:attrNameLst>
                                          <p:attrName>style.visibility</p:attrName>
                                        </p:attrNameLst>
                                      </p:cBhvr>
                                      <p:to>
                                        <p:strVal val="visible"/>
                                      </p:to>
                                    </p:set>
                                    <p:animEffect filter="fade" transition="in">
                                      <p:cBhvr>
                                        <p:cTn dur="1000"/>
                                        <p:tgtEl>
                                          <p:spTgt spid="128">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9" st="9"/>
                                            </p:txEl>
                                          </p:spTgt>
                                        </p:tgtEl>
                                        <p:attrNameLst>
                                          <p:attrName>style.visibility</p:attrName>
                                        </p:attrNameLst>
                                      </p:cBhvr>
                                      <p:to>
                                        <p:strVal val="visible"/>
                                      </p:to>
                                    </p:set>
                                    <p:animEffect filter="fade" transition="in">
                                      <p:cBhvr>
                                        <p:cTn dur="1000"/>
                                        <p:tgtEl>
                                          <p:spTgt spid="128">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0" st="10"/>
                                            </p:txEl>
                                          </p:spTgt>
                                        </p:tgtEl>
                                        <p:attrNameLst>
                                          <p:attrName>style.visibility</p:attrName>
                                        </p:attrNameLst>
                                      </p:cBhvr>
                                      <p:to>
                                        <p:strVal val="visible"/>
                                      </p:to>
                                    </p:set>
                                    <p:animEffect filter="fade" transition="in">
                                      <p:cBhvr>
                                        <p:cTn dur="1000"/>
                                        <p:tgtEl>
                                          <p:spTgt spid="128">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1" st="11"/>
                                            </p:txEl>
                                          </p:spTgt>
                                        </p:tgtEl>
                                        <p:attrNameLst>
                                          <p:attrName>style.visibility</p:attrName>
                                        </p:attrNameLst>
                                      </p:cBhvr>
                                      <p:to>
                                        <p:strVal val="visible"/>
                                      </p:to>
                                    </p:set>
                                    <p:animEffect filter="fade" transition="in">
                                      <p:cBhvr>
                                        <p:cTn dur="1000"/>
                                        <p:tgtEl>
                                          <p:spTgt spid="128">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2" st="12"/>
                                            </p:txEl>
                                          </p:spTgt>
                                        </p:tgtEl>
                                        <p:attrNameLst>
                                          <p:attrName>style.visibility</p:attrName>
                                        </p:attrNameLst>
                                      </p:cBhvr>
                                      <p:to>
                                        <p:strVal val="visible"/>
                                      </p:to>
                                    </p:set>
                                    <p:animEffect filter="fade" transition="in">
                                      <p:cBhvr>
                                        <p:cTn dur="1000"/>
                                        <p:tgtEl>
                                          <p:spTgt spid="128">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3" st="13"/>
                                            </p:txEl>
                                          </p:spTgt>
                                        </p:tgtEl>
                                        <p:attrNameLst>
                                          <p:attrName>style.visibility</p:attrName>
                                        </p:attrNameLst>
                                      </p:cBhvr>
                                      <p:to>
                                        <p:strVal val="visible"/>
                                      </p:to>
                                    </p:set>
                                    <p:animEffect filter="fade" transition="in">
                                      <p:cBhvr>
                                        <p:cTn dur="1000"/>
                                        <p:tgtEl>
                                          <p:spTgt spid="128">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4" st="14"/>
                                            </p:txEl>
                                          </p:spTgt>
                                        </p:tgtEl>
                                        <p:attrNameLst>
                                          <p:attrName>style.visibility</p:attrName>
                                        </p:attrNameLst>
                                      </p:cBhvr>
                                      <p:to>
                                        <p:strVal val="visible"/>
                                      </p:to>
                                    </p:set>
                                    <p:animEffect filter="fade" transition="in">
                                      <p:cBhvr>
                                        <p:cTn dur="1000"/>
                                        <p:tgtEl>
                                          <p:spTgt spid="128">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5" st="15"/>
                                            </p:txEl>
                                          </p:spTgt>
                                        </p:tgtEl>
                                        <p:attrNameLst>
                                          <p:attrName>style.visibility</p:attrName>
                                        </p:attrNameLst>
                                      </p:cBhvr>
                                      <p:to>
                                        <p:strVal val="visible"/>
                                      </p:to>
                                    </p:set>
                                    <p:animEffect filter="fade" transition="in">
                                      <p:cBhvr>
                                        <p:cTn dur="1000"/>
                                        <p:tgtEl>
                                          <p:spTgt spid="128">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20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959"/>
              <a:buFont typeface="Calibri"/>
              <a:buNone/>
            </a:pPr>
            <a:r>
              <a:rPr b="0" i="0" lang="en-US" sz="3959" u="none" cap="none" strike="noStrike">
                <a:solidFill>
                  <a:schemeClr val="dk1"/>
                </a:solidFill>
                <a:latin typeface="Calibri"/>
                <a:ea typeface="Calibri"/>
                <a:cs typeface="Calibri"/>
                <a:sym typeface="Calibri"/>
              </a:rPr>
              <a:t>Choice of teaching method</a:t>
            </a:r>
            <a:br>
              <a:rPr b="0" i="0" lang="en-US" sz="3959" u="none" cap="none" strike="noStrike">
                <a:solidFill>
                  <a:schemeClr val="dk1"/>
                </a:solidFill>
                <a:latin typeface="Calibri"/>
                <a:ea typeface="Calibri"/>
                <a:cs typeface="Calibri"/>
                <a:sym typeface="Calibri"/>
              </a:rPr>
            </a:br>
            <a:r>
              <a:rPr b="0" i="0" lang="en-US" sz="3959" u="none" cap="none" strike="noStrike">
                <a:solidFill>
                  <a:schemeClr val="dk1"/>
                </a:solidFill>
                <a:latin typeface="Calibri"/>
                <a:ea typeface="Calibri"/>
                <a:cs typeface="Calibri"/>
                <a:sym typeface="Calibri"/>
              </a:rPr>
              <a:t>..things to consider</a:t>
            </a:r>
            <a:endParaRPr b="0" i="0" sz="3959" u="none" cap="none" strike="noStrike">
              <a:solidFill>
                <a:schemeClr val="dk1"/>
              </a:solidFill>
              <a:latin typeface="Calibri"/>
              <a:ea typeface="Calibri"/>
              <a:cs typeface="Calibri"/>
              <a:sym typeface="Calibri"/>
            </a:endParaRPr>
          </a:p>
        </p:txBody>
      </p:sp>
      <p:sp>
        <p:nvSpPr>
          <p:cNvPr id="138" name="Google Shape;138;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Nature of the topic/subtopic</a:t>
            </a:r>
            <a:endParaRPr/>
          </a:p>
          <a:p>
            <a:pPr indent="-342900" lvl="0" marL="342900" marR="0" rtl="0" algn="l">
              <a:lnSpc>
                <a:spcPct val="8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Level of Class</a:t>
            </a:r>
            <a:endParaRPr/>
          </a:p>
          <a:p>
            <a:pPr indent="-342900" lvl="0" marL="342900" marR="0" rtl="0" algn="l">
              <a:lnSpc>
                <a:spcPct val="8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Leaner – needs, capabilities</a:t>
            </a:r>
            <a:endParaRPr/>
          </a:p>
          <a:p>
            <a:pPr indent="-342900" lvl="0" marL="342900" marR="0" rtl="0" algn="l">
              <a:lnSpc>
                <a:spcPct val="8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Topic expectation</a:t>
            </a:r>
            <a:endParaRPr/>
          </a:p>
          <a:p>
            <a:pPr indent="-342900" lvl="0" marL="342900" marR="0" rtl="0" algn="l">
              <a:lnSpc>
                <a:spcPct val="8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Surrounding Environment (Ex. Weather of the day and)</a:t>
            </a:r>
            <a:endParaRPr/>
          </a:p>
          <a:p>
            <a:pPr indent="-342900" lvl="0" marL="342900" marR="0" rtl="0" algn="l">
              <a:lnSpc>
                <a:spcPct val="8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Time you have for particular lesson</a:t>
            </a:r>
            <a:endParaRPr/>
          </a:p>
          <a:p>
            <a:pPr indent="-342900" lvl="0" marL="342900" marR="0" rtl="0" algn="l">
              <a:lnSpc>
                <a:spcPct val="8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Size of the class</a:t>
            </a:r>
            <a:endParaRPr/>
          </a:p>
          <a:p>
            <a:pPr indent="-342900" lvl="0" marL="342900" marR="0" rtl="0" algn="l">
              <a:lnSpc>
                <a:spcPct val="8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Resources: this will determine the final selection of methods to be used, since there is no point choosing methods which cannot be implemented</a:t>
            </a:r>
            <a:endParaRPr b="0" i="0" sz="2720" u="none" cap="none" strike="noStrike">
              <a:solidFill>
                <a:schemeClr val="dk1"/>
              </a:solidFill>
              <a:latin typeface="Calibri"/>
              <a:ea typeface="Calibri"/>
              <a:cs typeface="Calibri"/>
              <a:sym typeface="Calibri"/>
            </a:endParaRPr>
          </a:p>
          <a:p>
            <a:pPr indent="-342900" lvl="0" marL="342900" marR="0" rtl="0" algn="l">
              <a:lnSpc>
                <a:spcPct val="8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Competence to developed </a:t>
            </a:r>
            <a:endParaRPr b="0" i="0" sz="272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0" st="0"/>
                                            </p:txEl>
                                          </p:spTgt>
                                        </p:tgtEl>
                                        <p:attrNameLst>
                                          <p:attrName>style.visibility</p:attrName>
                                        </p:attrNameLst>
                                      </p:cBhvr>
                                      <p:to>
                                        <p:strVal val="visible"/>
                                      </p:to>
                                    </p:set>
                                    <p:anim calcmode="lin" valueType="num">
                                      <p:cBhvr additive="base">
                                        <p:cTn dur="500"/>
                                        <p:tgtEl>
                                          <p:spTgt spid="13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1" st="1"/>
                                            </p:txEl>
                                          </p:spTgt>
                                        </p:tgtEl>
                                        <p:attrNameLst>
                                          <p:attrName>style.visibility</p:attrName>
                                        </p:attrNameLst>
                                      </p:cBhvr>
                                      <p:to>
                                        <p:strVal val="visible"/>
                                      </p:to>
                                    </p:set>
                                    <p:anim calcmode="lin" valueType="num">
                                      <p:cBhvr additive="base">
                                        <p:cTn dur="500"/>
                                        <p:tgtEl>
                                          <p:spTgt spid="138">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2" st="2"/>
                                            </p:txEl>
                                          </p:spTgt>
                                        </p:tgtEl>
                                        <p:attrNameLst>
                                          <p:attrName>style.visibility</p:attrName>
                                        </p:attrNameLst>
                                      </p:cBhvr>
                                      <p:to>
                                        <p:strVal val="visible"/>
                                      </p:to>
                                    </p:set>
                                    <p:anim calcmode="lin" valueType="num">
                                      <p:cBhvr additive="base">
                                        <p:cTn dur="500"/>
                                        <p:tgtEl>
                                          <p:spTgt spid="138">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3" st="3"/>
                                            </p:txEl>
                                          </p:spTgt>
                                        </p:tgtEl>
                                        <p:attrNameLst>
                                          <p:attrName>style.visibility</p:attrName>
                                        </p:attrNameLst>
                                      </p:cBhvr>
                                      <p:to>
                                        <p:strVal val="visible"/>
                                      </p:to>
                                    </p:set>
                                    <p:anim calcmode="lin" valueType="num">
                                      <p:cBhvr additive="base">
                                        <p:cTn dur="500"/>
                                        <p:tgtEl>
                                          <p:spTgt spid="138">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4" st="4"/>
                                            </p:txEl>
                                          </p:spTgt>
                                        </p:tgtEl>
                                        <p:attrNameLst>
                                          <p:attrName>style.visibility</p:attrName>
                                        </p:attrNameLst>
                                      </p:cBhvr>
                                      <p:to>
                                        <p:strVal val="visible"/>
                                      </p:to>
                                    </p:set>
                                    <p:anim calcmode="lin" valueType="num">
                                      <p:cBhvr additive="base">
                                        <p:cTn dur="500"/>
                                        <p:tgtEl>
                                          <p:spTgt spid="138">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5" st="5"/>
                                            </p:txEl>
                                          </p:spTgt>
                                        </p:tgtEl>
                                        <p:attrNameLst>
                                          <p:attrName>style.visibility</p:attrName>
                                        </p:attrNameLst>
                                      </p:cBhvr>
                                      <p:to>
                                        <p:strVal val="visible"/>
                                      </p:to>
                                    </p:set>
                                    <p:anim calcmode="lin" valueType="num">
                                      <p:cBhvr additive="base">
                                        <p:cTn dur="500"/>
                                        <p:tgtEl>
                                          <p:spTgt spid="138">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6" st="6"/>
                                            </p:txEl>
                                          </p:spTgt>
                                        </p:tgtEl>
                                        <p:attrNameLst>
                                          <p:attrName>style.visibility</p:attrName>
                                        </p:attrNameLst>
                                      </p:cBhvr>
                                      <p:to>
                                        <p:strVal val="visible"/>
                                      </p:to>
                                    </p:set>
                                    <p:anim calcmode="lin" valueType="num">
                                      <p:cBhvr additive="base">
                                        <p:cTn dur="500"/>
                                        <p:tgtEl>
                                          <p:spTgt spid="138">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7" st="7"/>
                                            </p:txEl>
                                          </p:spTgt>
                                        </p:tgtEl>
                                        <p:attrNameLst>
                                          <p:attrName>style.visibility</p:attrName>
                                        </p:attrNameLst>
                                      </p:cBhvr>
                                      <p:to>
                                        <p:strVal val="visible"/>
                                      </p:to>
                                    </p:set>
                                    <p:anim calcmode="lin" valueType="num">
                                      <p:cBhvr additive="base">
                                        <p:cTn dur="500"/>
                                        <p:tgtEl>
                                          <p:spTgt spid="138">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xEl>
                                              <p:pRg end="8" st="8"/>
                                            </p:txEl>
                                          </p:spTgt>
                                        </p:tgtEl>
                                        <p:attrNameLst>
                                          <p:attrName>style.visibility</p:attrName>
                                        </p:attrNameLst>
                                      </p:cBhvr>
                                      <p:to>
                                        <p:strVal val="visible"/>
                                      </p:to>
                                    </p:set>
                                    <p:anim calcmode="lin" valueType="num">
                                      <p:cBhvr additive="base">
                                        <p:cTn dur="500"/>
                                        <p:tgtEl>
                                          <p:spTgt spid="138">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Cooperative Learning</a:t>
            </a:r>
            <a:endParaRPr b="0" i="0" sz="4400" u="none" cap="none" strike="noStrike">
              <a:solidFill>
                <a:schemeClr val="dk1"/>
              </a:solidFill>
              <a:latin typeface="Calibri"/>
              <a:ea typeface="Calibri"/>
              <a:cs typeface="Calibri"/>
              <a:sym typeface="Calibri"/>
            </a:endParaRPr>
          </a:p>
        </p:txBody>
      </p:sp>
      <p:pic>
        <p:nvPicPr>
          <p:cNvPr descr="disabilities_clipart4" id="144" name="Google Shape;144;p21"/>
          <p:cNvPicPr preferRelativeResize="0"/>
          <p:nvPr>
            <p:ph idx="1" type="subTitle"/>
          </p:nvPr>
        </p:nvPicPr>
        <p:blipFill rotWithShape="1">
          <a:blip r:embed="rId3">
            <a:alphaModFix/>
          </a:blip>
          <a:srcRect b="0" l="0" r="0" t="0"/>
          <a:stretch/>
        </p:blipFill>
        <p:spPr>
          <a:xfrm>
            <a:off x="3705225" y="3886200"/>
            <a:ext cx="1733550" cy="1752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959"/>
              <a:buFont typeface="Calibri"/>
              <a:buNone/>
            </a:pPr>
            <a:br>
              <a:rPr b="0" i="0" lang="en-US" sz="3959" u="none" cap="none" strike="noStrike">
                <a:solidFill>
                  <a:schemeClr val="dk1"/>
                </a:solidFill>
                <a:latin typeface="Calibri"/>
                <a:ea typeface="Calibri"/>
                <a:cs typeface="Calibri"/>
                <a:sym typeface="Calibri"/>
              </a:rPr>
            </a:br>
            <a:r>
              <a:rPr b="0" i="0" lang="en-US" sz="3959" u="none" cap="none" strike="noStrike">
                <a:solidFill>
                  <a:schemeClr val="dk1"/>
                </a:solidFill>
                <a:latin typeface="Calibri"/>
                <a:ea typeface="Calibri"/>
                <a:cs typeface="Calibri"/>
                <a:sym typeface="Calibri"/>
              </a:rPr>
              <a:t>Cooperative Learning (CL)</a:t>
            </a:r>
            <a:br>
              <a:rPr b="0" i="0" lang="en-US" sz="3959" u="none" cap="none" strike="noStrike">
                <a:solidFill>
                  <a:schemeClr val="dk1"/>
                </a:solidFill>
                <a:latin typeface="Calibri"/>
                <a:ea typeface="Calibri"/>
                <a:cs typeface="Calibri"/>
                <a:sym typeface="Calibri"/>
              </a:rPr>
            </a:br>
            <a:endParaRPr b="0" i="0" sz="3959" u="none" cap="none" strike="noStrike">
              <a:solidFill>
                <a:schemeClr val="dk1"/>
              </a:solidFill>
              <a:latin typeface="Calibri"/>
              <a:ea typeface="Calibri"/>
              <a:cs typeface="Calibri"/>
              <a:sym typeface="Calibri"/>
            </a:endParaRPr>
          </a:p>
        </p:txBody>
      </p:sp>
      <p:sp>
        <p:nvSpPr>
          <p:cNvPr id="150" name="Google Shape;150;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Is the instructional use of small group through which students work together to maximize their own and each other’s learning. </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In cooperative groups, each member has a valued role in the learning process and everyone is responsible for each other's learning</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